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1"/>
  </p:sldMasterIdLst>
  <p:notesMasterIdLst>
    <p:notesMasterId r:id="rId24"/>
  </p:notesMasterIdLst>
  <p:sldIdLst>
    <p:sldId id="331" r:id="rId2"/>
    <p:sldId id="332" r:id="rId3"/>
    <p:sldId id="353" r:id="rId4"/>
    <p:sldId id="333" r:id="rId5"/>
    <p:sldId id="334" r:id="rId6"/>
    <p:sldId id="337" r:id="rId7"/>
    <p:sldId id="338" r:id="rId8"/>
    <p:sldId id="339" r:id="rId9"/>
    <p:sldId id="340" r:id="rId10"/>
    <p:sldId id="341" r:id="rId11"/>
    <p:sldId id="342" r:id="rId12"/>
    <p:sldId id="343" r:id="rId13"/>
    <p:sldId id="344" r:id="rId14"/>
    <p:sldId id="348" r:id="rId15"/>
    <p:sldId id="349" r:id="rId16"/>
    <p:sldId id="354" r:id="rId17"/>
    <p:sldId id="355" r:id="rId18"/>
    <p:sldId id="356" r:id="rId19"/>
    <p:sldId id="357" r:id="rId20"/>
    <p:sldId id="358" r:id="rId21"/>
    <p:sldId id="359" r:id="rId22"/>
    <p:sldId id="267" r:id="rId23"/>
  </p:sldIdLst>
  <p:sldSz cx="12192000" cy="6858000"/>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60"/>
    <a:srgbClr val="A2C7E3"/>
    <a:srgbClr val="482B1A"/>
    <a:srgbClr val="3C8AC4"/>
    <a:srgbClr val="7B9BC0"/>
    <a:srgbClr val="5197CB"/>
    <a:srgbClr val="E2EDF6"/>
    <a:srgbClr val="81A2C9"/>
    <a:srgbClr val="507DB4"/>
    <a:srgbClr val="3E6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42" autoAdjust="0"/>
    <p:restoredTop sz="94511" autoAdjust="0"/>
  </p:normalViewPr>
  <p:slideViewPr>
    <p:cSldViewPr snapToGrid="0">
      <p:cViewPr varScale="1">
        <p:scale>
          <a:sx n="75" d="100"/>
          <a:sy n="75" d="100"/>
        </p:scale>
        <p:origin x="288" y="56"/>
      </p:cViewPr>
      <p:guideLst>
        <p:guide orient="horz" pos="1152"/>
        <p:guide pos="552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C6145D60-99B0-4247-947A-D1A73C892824}" type="datetimeFigureOut">
              <a:rPr lang="en-US" smtClean="0"/>
              <a:t>4/4/2017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BC909DA9-9B4E-4E41-BD69-917A3CCB837B}" type="slidenum">
              <a:rPr lang="en-US" smtClean="0"/>
              <a:t>‹#›</a:t>
            </a:fld>
            <a:endParaRPr lang="en-US"/>
          </a:p>
        </p:txBody>
      </p:sp>
    </p:spTree>
    <p:extLst>
      <p:ext uri="{BB962C8B-B14F-4D97-AF65-F5344CB8AC3E}">
        <p14:creationId xmlns:p14="http://schemas.microsoft.com/office/powerpoint/2010/main" val="103249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5391FA-8F30-4CB0-8218-690AC34B000C}" type="slidenum">
              <a:rPr lang="en-US" smtClean="0"/>
              <a:t>22</a:t>
            </a:fld>
            <a:endParaRPr lang="en-US"/>
          </a:p>
        </p:txBody>
      </p:sp>
    </p:spTree>
    <p:extLst>
      <p:ext uri="{BB962C8B-B14F-4D97-AF65-F5344CB8AC3E}">
        <p14:creationId xmlns:p14="http://schemas.microsoft.com/office/powerpoint/2010/main" val="110475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8"/>
          <p:cNvSpPr/>
          <p:nvPr userDrawn="1"/>
        </p:nvSpPr>
        <p:spPr>
          <a:xfrm>
            <a:off x="5631341" y="80737"/>
            <a:ext cx="6400800" cy="6400800"/>
          </a:xfrm>
          <a:custGeom>
            <a:avLst/>
            <a:gdLst>
              <a:gd name="connsiteX0" fmla="*/ 10663 w 1117007"/>
              <a:gd name="connsiteY0" fmla="*/ 687799 h 1111675"/>
              <a:gd name="connsiteX1" fmla="*/ 407881 w 1117007"/>
              <a:gd name="connsiteY1" fmla="*/ 1095680 h 1111675"/>
              <a:gd name="connsiteX2" fmla="*/ 773107 w 1117007"/>
              <a:gd name="connsiteY2" fmla="*/ 767776 h 1111675"/>
              <a:gd name="connsiteX3" fmla="*/ 1117007 w 1117007"/>
              <a:gd name="connsiteY3" fmla="*/ 1111675 h 1111675"/>
              <a:gd name="connsiteX4" fmla="*/ 1106344 w 1117007"/>
              <a:gd name="connsiteY4" fmla="*/ 7997 h 1111675"/>
              <a:gd name="connsiteX5" fmla="*/ 0 w 1117007"/>
              <a:gd name="connsiteY5" fmla="*/ 0 h 1111675"/>
              <a:gd name="connsiteX6" fmla="*/ 365226 w 1117007"/>
              <a:gd name="connsiteY6" fmla="*/ 362561 h 1111675"/>
              <a:gd name="connsiteX7" fmla="*/ 10663 w 1117007"/>
              <a:gd name="connsiteY7" fmla="*/ 687799 h 11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007" h="1111675">
                <a:moveTo>
                  <a:pt x="10663" y="687799"/>
                </a:moveTo>
                <a:lnTo>
                  <a:pt x="407881" y="1095680"/>
                </a:lnTo>
                <a:lnTo>
                  <a:pt x="773107" y="767776"/>
                </a:lnTo>
                <a:lnTo>
                  <a:pt x="1117007" y="1111675"/>
                </a:lnTo>
                <a:lnTo>
                  <a:pt x="1106344" y="7997"/>
                </a:lnTo>
                <a:lnTo>
                  <a:pt x="0" y="0"/>
                </a:lnTo>
                <a:lnTo>
                  <a:pt x="365226" y="362561"/>
                </a:lnTo>
                <a:lnTo>
                  <a:pt x="10663" y="687799"/>
                </a:lnTo>
                <a:close/>
              </a:path>
            </a:pathLst>
          </a:custGeom>
          <a:solidFill>
            <a:srgbClr val="E2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6688" y="661329"/>
            <a:ext cx="10972800" cy="3657600"/>
          </a:xfrm>
        </p:spPr>
        <p:txBody>
          <a:bodyPr anchor="b">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618227" y="4405299"/>
            <a:ext cx="10972800" cy="1828800"/>
          </a:xfrm>
        </p:spPr>
        <p:txBody>
          <a:bodyPr>
            <a:normAutofit/>
          </a:bodyPr>
          <a:lstStyle>
            <a:lvl1pPr marL="0" indent="0" algn="r">
              <a:buNone/>
              <a:defRPr sz="3200" b="0" cap="all" baseline="0">
                <a:solidFill>
                  <a:schemeClr val="tx1">
                    <a:lumMod val="65000"/>
                    <a:lumOff val="35000"/>
                  </a:schemeClr>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4E21C15-54BD-4DA3-8133-3E90A3E8A521}" type="datetime1">
              <a:rPr lang="en-US" smtClean="0"/>
              <a:t>4/4/2017</a:t>
            </a:fld>
            <a:endParaRPr lang="en-US" dirty="0"/>
          </a:p>
        </p:txBody>
      </p:sp>
      <p:sp>
        <p:nvSpPr>
          <p:cNvPr id="5" name="Footer Placeholder 4"/>
          <p:cNvSpPr>
            <a:spLocks noGrp="1"/>
          </p:cNvSpPr>
          <p:nvPr>
            <p:ph type="ftr" sz="quarter" idx="11"/>
          </p:nvPr>
        </p:nvSpPr>
        <p:spPr/>
        <p:txBody>
          <a:bodyPr/>
          <a:lstStyle/>
          <a:p>
            <a:r>
              <a:rPr lang="en-US" smtClean="0"/>
              <a:t>© 2017 RCG. All Rights Reserved. Proprietary and Confidential.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748" t="21976" r="4366" b="21755"/>
          <a:stretch/>
        </p:blipFill>
        <p:spPr>
          <a:xfrm>
            <a:off x="154061" y="458431"/>
            <a:ext cx="6400800" cy="1459429"/>
          </a:xfrm>
          <a:prstGeom prst="rect">
            <a:avLst/>
          </a:prstGeom>
        </p:spPr>
      </p:pic>
    </p:spTree>
    <p:extLst>
      <p:ext uri="{BB962C8B-B14F-4D97-AF65-F5344CB8AC3E}">
        <p14:creationId xmlns:p14="http://schemas.microsoft.com/office/powerpoint/2010/main" val="382766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7EEABC-0965-4577-B8A1-40148047DF61}"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660601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C9B95C-5404-4680-8F32-4F754ECB5A4B}"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Content Placeholder 2"/>
          <p:cNvSpPr>
            <a:spLocks noGrp="1"/>
          </p:cNvSpPr>
          <p:nvPr>
            <p:ph sz="half" idx="1"/>
          </p:nvPr>
        </p:nvSpPr>
        <p:spPr>
          <a:xfrm>
            <a:off x="595422"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half" idx="2"/>
          </p:nvPr>
        </p:nvSpPr>
        <p:spPr>
          <a:xfrm>
            <a:off x="4306192"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14"/>
          </p:nvPr>
        </p:nvSpPr>
        <p:spPr>
          <a:xfrm>
            <a:off x="8002063"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2167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Subtitle">
    <p:spTree>
      <p:nvGrpSpPr>
        <p:cNvPr id="1" name=""/>
        <p:cNvGrpSpPr/>
        <p:nvPr/>
      </p:nvGrpSpPr>
      <p:grpSpPr>
        <a:xfrm>
          <a:off x="0" y="0"/>
          <a:ext cx="0" cy="0"/>
          <a:chOff x="0" y="0"/>
          <a:chExt cx="0" cy="0"/>
        </a:xfrm>
      </p:grpSpPr>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5422"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06192"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BBDC62-3EAD-4978-A496-43F340E8EE8D}" type="datetime1">
              <a:rPr lang="en-US" smtClean="0"/>
              <a:t>4/4/2017</a:t>
            </a:fld>
            <a:endParaRPr lang="en-US" dirty="0"/>
          </a:p>
        </p:txBody>
      </p:sp>
      <p:sp>
        <p:nvSpPr>
          <p:cNvPr id="6" name="Footer Placeholder 5"/>
          <p:cNvSpPr>
            <a:spLocks noGrp="1"/>
          </p:cNvSpPr>
          <p:nvPr>
            <p:ph type="ftr" sz="quarter" idx="11"/>
          </p:nvPr>
        </p:nvSpPr>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
        <p:nvSpPr>
          <p:cNvPr id="9" name="Content Placeholder 3"/>
          <p:cNvSpPr>
            <a:spLocks noGrp="1"/>
          </p:cNvSpPr>
          <p:nvPr>
            <p:ph sz="half" idx="14"/>
          </p:nvPr>
        </p:nvSpPr>
        <p:spPr>
          <a:xfrm>
            <a:off x="8002063" y="1362527"/>
            <a:ext cx="3566160"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550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76DA08-1E97-4702-A979-56B21FF5C429}"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
        <p:nvSpPr>
          <p:cNvPr id="8" name="Content Placeholder 7"/>
          <p:cNvSpPr>
            <a:spLocks noGrp="1"/>
          </p:cNvSpPr>
          <p:nvPr>
            <p:ph sz="quarter" idx="14"/>
          </p:nvPr>
        </p:nvSpPr>
        <p:spPr>
          <a:xfrm>
            <a:off x="604838" y="1287368"/>
            <a:ext cx="2651760" cy="5212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5"/>
          </p:nvPr>
        </p:nvSpPr>
        <p:spPr>
          <a:xfrm>
            <a:off x="3377602" y="1287368"/>
            <a:ext cx="2651760" cy="5212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6150366" y="1287369"/>
            <a:ext cx="2651760" cy="5212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8923129" y="1287369"/>
            <a:ext cx="2651760" cy="5212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687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t 4 Content,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5422" y="1362527"/>
            <a:ext cx="5390707" cy="25033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7515" y="1362527"/>
            <a:ext cx="5390707" cy="25033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12AA8D-E52B-440C-9DA4-BD8929757B39}" type="datetime1">
              <a:rPr lang="en-US" smtClean="0"/>
              <a:t>4/4/2017</a:t>
            </a:fld>
            <a:endParaRPr lang="en-US" dirty="0"/>
          </a:p>
        </p:txBody>
      </p:sp>
      <p:sp>
        <p:nvSpPr>
          <p:cNvPr id="6" name="Footer Placeholder 5"/>
          <p:cNvSpPr>
            <a:spLocks noGrp="1"/>
          </p:cNvSpPr>
          <p:nvPr>
            <p:ph type="ftr" sz="quarter" idx="11"/>
          </p:nvPr>
        </p:nvSpPr>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
        <p:nvSpPr>
          <p:cNvPr id="9" name="Content Placeholder 2"/>
          <p:cNvSpPr>
            <a:spLocks noGrp="1"/>
          </p:cNvSpPr>
          <p:nvPr>
            <p:ph sz="half" idx="14"/>
          </p:nvPr>
        </p:nvSpPr>
        <p:spPr>
          <a:xfrm>
            <a:off x="595422" y="3941063"/>
            <a:ext cx="5390707" cy="2542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half" idx="15"/>
          </p:nvPr>
        </p:nvSpPr>
        <p:spPr>
          <a:xfrm>
            <a:off x="6177515" y="3941063"/>
            <a:ext cx="5390707" cy="2542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06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rand Promise">
    <p:spTree>
      <p:nvGrpSpPr>
        <p:cNvPr id="1" name=""/>
        <p:cNvGrpSpPr/>
        <p:nvPr/>
      </p:nvGrpSpPr>
      <p:grpSpPr>
        <a:xfrm>
          <a:off x="0" y="0"/>
          <a:ext cx="0" cy="0"/>
          <a:chOff x="0" y="0"/>
          <a:chExt cx="0" cy="0"/>
        </a:xfrm>
      </p:grpSpPr>
      <p:sp>
        <p:nvSpPr>
          <p:cNvPr id="2" name="Title 1"/>
          <p:cNvSpPr>
            <a:spLocks noGrp="1"/>
          </p:cNvSpPr>
          <p:nvPr>
            <p:ph type="title"/>
          </p:nvPr>
        </p:nvSpPr>
        <p:spPr>
          <a:xfrm>
            <a:off x="604274" y="2523618"/>
            <a:ext cx="3434326" cy="1656496"/>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65FE05-9864-491B-BAF8-859F8AF2A5E4}"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4038601" y="1621331"/>
            <a:ext cx="7539038" cy="4790581"/>
          </a:xfrm>
        </p:spPr>
        <p:txBody>
          <a:bodyPr/>
          <a:lstStyle>
            <a:lvl1pPr algn="r">
              <a:defRPr>
                <a:solidFill>
                  <a:srgbClr val="A2C7E3"/>
                </a:solidFill>
              </a:defRPr>
            </a:lvl1pPr>
            <a:lvl2pPr marL="228600" indent="0" algn="r">
              <a:buNone/>
              <a:defRPr>
                <a:solidFill>
                  <a:schemeClr val="accent5">
                    <a:lumMod val="50000"/>
                  </a:schemeClr>
                </a:solidFill>
              </a:defRPr>
            </a:lvl2pPr>
            <a:lvl3pPr marL="461963" indent="0" algn="r">
              <a:buNone/>
              <a:defRPr>
                <a:solidFill>
                  <a:schemeClr val="accent5">
                    <a:lumMod val="75000"/>
                  </a:schemeClr>
                </a:solidFill>
              </a:defRPr>
            </a:lvl3pPr>
            <a:lvl4pPr marL="685800" indent="0" algn="r">
              <a:buNone/>
              <a:defRPr>
                <a:solidFill>
                  <a:schemeClr val="accent5"/>
                </a:solidFill>
              </a:defRPr>
            </a:lvl4pPr>
            <a:lvl5pPr marL="919163" indent="0" algn="r">
              <a:buNone/>
              <a:defRPr>
                <a:solidFill>
                  <a:schemeClr val="accent5">
                    <a:lumMod val="60000"/>
                    <a:lumOff val="4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748" t="21976" r="4366" b="21755"/>
          <a:stretch/>
        </p:blipFill>
        <p:spPr>
          <a:xfrm>
            <a:off x="338477" y="261242"/>
            <a:ext cx="6400800" cy="1459429"/>
          </a:xfrm>
          <a:prstGeom prst="rect">
            <a:avLst/>
          </a:prstGeom>
        </p:spPr>
      </p:pic>
    </p:spTree>
    <p:extLst>
      <p:ext uri="{BB962C8B-B14F-4D97-AF65-F5344CB8AC3E}">
        <p14:creationId xmlns:p14="http://schemas.microsoft.com/office/powerpoint/2010/main" val="3042840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14" name="Freeform 13"/>
          <p:cNvSpPr/>
          <p:nvPr userDrawn="1"/>
        </p:nvSpPr>
        <p:spPr>
          <a:xfrm>
            <a:off x="5631341" y="80737"/>
            <a:ext cx="6400800" cy="6400800"/>
          </a:xfrm>
          <a:custGeom>
            <a:avLst/>
            <a:gdLst>
              <a:gd name="connsiteX0" fmla="*/ 10663 w 1117007"/>
              <a:gd name="connsiteY0" fmla="*/ 687799 h 1111675"/>
              <a:gd name="connsiteX1" fmla="*/ 407881 w 1117007"/>
              <a:gd name="connsiteY1" fmla="*/ 1095680 h 1111675"/>
              <a:gd name="connsiteX2" fmla="*/ 773107 w 1117007"/>
              <a:gd name="connsiteY2" fmla="*/ 767776 h 1111675"/>
              <a:gd name="connsiteX3" fmla="*/ 1117007 w 1117007"/>
              <a:gd name="connsiteY3" fmla="*/ 1111675 h 1111675"/>
              <a:gd name="connsiteX4" fmla="*/ 1106344 w 1117007"/>
              <a:gd name="connsiteY4" fmla="*/ 7997 h 1111675"/>
              <a:gd name="connsiteX5" fmla="*/ 0 w 1117007"/>
              <a:gd name="connsiteY5" fmla="*/ 0 h 1111675"/>
              <a:gd name="connsiteX6" fmla="*/ 365226 w 1117007"/>
              <a:gd name="connsiteY6" fmla="*/ 362561 h 1111675"/>
              <a:gd name="connsiteX7" fmla="*/ 10663 w 1117007"/>
              <a:gd name="connsiteY7" fmla="*/ 687799 h 11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007" h="1111675">
                <a:moveTo>
                  <a:pt x="10663" y="687799"/>
                </a:moveTo>
                <a:lnTo>
                  <a:pt x="407881" y="1095680"/>
                </a:lnTo>
                <a:lnTo>
                  <a:pt x="773107" y="767776"/>
                </a:lnTo>
                <a:lnTo>
                  <a:pt x="1117007" y="1111675"/>
                </a:lnTo>
                <a:lnTo>
                  <a:pt x="1106344" y="7997"/>
                </a:lnTo>
                <a:lnTo>
                  <a:pt x="0" y="0"/>
                </a:lnTo>
                <a:lnTo>
                  <a:pt x="365226" y="362561"/>
                </a:lnTo>
                <a:lnTo>
                  <a:pt x="10663" y="687799"/>
                </a:lnTo>
                <a:close/>
              </a:path>
            </a:pathLst>
          </a:custGeom>
          <a:solidFill>
            <a:srgbClr val="E2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629452" y="6629295"/>
            <a:ext cx="2472271" cy="285888"/>
          </a:xfrm>
          <a:prstGeom prst="rect">
            <a:avLst/>
          </a:prstGeom>
        </p:spPr>
        <p:txBody>
          <a:bodyPr/>
          <a:lstStyle>
            <a:lvl1pPr>
              <a:defRPr>
                <a:solidFill>
                  <a:schemeClr val="bg1">
                    <a:lumMod val="65000"/>
                  </a:schemeClr>
                </a:solidFill>
              </a:defRPr>
            </a:lvl1pPr>
          </a:lstStyle>
          <a:p>
            <a:fld id="{6C81776B-DEF1-4A95-AFC4-1486F0AABC98}" type="datetime1">
              <a:rPr lang="en-US" smtClean="0"/>
              <a:t>4/4/2017</a:t>
            </a:fld>
            <a:endParaRPr lang="en-US" dirty="0"/>
          </a:p>
        </p:txBody>
      </p:sp>
      <p:sp>
        <p:nvSpPr>
          <p:cNvPr id="6" name="Footer Placeholder 5"/>
          <p:cNvSpPr>
            <a:spLocks noGrp="1"/>
          </p:cNvSpPr>
          <p:nvPr>
            <p:ph type="ftr" sz="quarter" idx="11"/>
          </p:nvPr>
        </p:nvSpPr>
        <p:spPr>
          <a:xfrm>
            <a:off x="3686185" y="6629295"/>
            <a:ext cx="4822804" cy="285888"/>
          </a:xfrm>
          <a:prstGeom prst="rect">
            <a:avLst/>
          </a:prstGeom>
        </p:spPr>
        <p:txBody>
          <a:bodyPr/>
          <a:lstStyle>
            <a:lvl1pPr>
              <a:defRPr>
                <a:solidFill>
                  <a:schemeClr val="bg1">
                    <a:lumMod val="65000"/>
                  </a:schemeClr>
                </a:solidFill>
              </a:defRPr>
            </a:lvl1p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a:xfrm>
            <a:off x="10266829" y="6629295"/>
            <a:ext cx="1312025" cy="285888"/>
          </a:xfrm>
          <a:prstGeom prst="rect">
            <a:avLst/>
          </a:prstGeom>
        </p:spPr>
        <p:txBody>
          <a:bodyPr/>
          <a:lstStyle>
            <a:lvl1pPr>
              <a:defRPr>
                <a:solidFill>
                  <a:schemeClr val="bg1">
                    <a:lumMod val="65000"/>
                  </a:schemeClr>
                </a:solidFill>
              </a:defRPr>
            </a:lvl1pPr>
          </a:lstStyle>
          <a:p>
            <a:fld id="{4FAB73BC-B049-4115-A692-8D63A059BFB8}" type="slidenum">
              <a:rPr lang="en-US" smtClean="0"/>
              <a:pPr/>
              <a:t>‹#›</a:t>
            </a:fld>
            <a:endParaRPr lang="en-US" dirty="0"/>
          </a:p>
        </p:txBody>
      </p:sp>
      <p:grpSp>
        <p:nvGrpSpPr>
          <p:cNvPr id="11" name="Group 10"/>
          <p:cNvGrpSpPr/>
          <p:nvPr/>
        </p:nvGrpSpPr>
        <p:grpSpPr>
          <a:xfrm>
            <a:off x="0" y="3002103"/>
            <a:ext cx="8775166" cy="1982210"/>
            <a:chOff x="0" y="6536487"/>
            <a:chExt cx="12192000" cy="318269"/>
          </a:xfrm>
        </p:grpSpPr>
        <p:sp>
          <p:nvSpPr>
            <p:cNvPr id="12" name="Rectangle 11"/>
            <p:cNvSpPr/>
            <p:nvPr/>
          </p:nvSpPr>
          <p:spPr>
            <a:xfrm>
              <a:off x="0" y="6567608"/>
              <a:ext cx="12192000" cy="2871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5" y="6536487"/>
              <a:ext cx="12191985" cy="31121"/>
            </a:xfrm>
            <a:prstGeom prst="rect">
              <a:avLst/>
            </a:prstGeom>
            <a:solidFill>
              <a:srgbClr val="A2C7E3"/>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08185" y="3161946"/>
            <a:ext cx="7897649"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08204" y="3994050"/>
            <a:ext cx="7897649" cy="594360"/>
          </a:xfrm>
        </p:spPr>
        <p:txBody>
          <a:bodyPr lIns="91440" tIns="0" rIns="91440" bIns="0">
            <a:normAutofit/>
          </a:bodyPr>
          <a:lstStyle>
            <a:lvl1pPr marL="0" indent="0">
              <a:spcBef>
                <a:spcPts val="0"/>
              </a:spcBef>
              <a:spcAft>
                <a:spcPts val="600"/>
              </a:spcAft>
              <a:buNone/>
              <a:defRPr sz="2400" cap="all"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932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CF21C-8DB2-4887-85E9-5BC4219233EE}" type="datetime1">
              <a:rPr lang="en-US" smtClean="0"/>
              <a:t>4/4/2017</a:t>
            </a:fld>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078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grpSp>
        <p:nvGrpSpPr>
          <p:cNvPr id="12" name="Group 11"/>
          <p:cNvGrpSpPr/>
          <p:nvPr userDrawn="1"/>
        </p:nvGrpSpPr>
        <p:grpSpPr>
          <a:xfrm rot="5400000">
            <a:off x="-3209061" y="3215040"/>
            <a:ext cx="6858001" cy="451364"/>
            <a:chOff x="0" y="6536487"/>
            <a:chExt cx="12192000" cy="318269"/>
          </a:xfrm>
        </p:grpSpPr>
        <p:sp>
          <p:nvSpPr>
            <p:cNvPr id="13" name="Rectangle 12"/>
            <p:cNvSpPr/>
            <p:nvPr/>
          </p:nvSpPr>
          <p:spPr>
            <a:xfrm>
              <a:off x="0" y="6601777"/>
              <a:ext cx="12192000" cy="252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5" y="6536487"/>
              <a:ext cx="12191985" cy="664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9" name="Title 1"/>
          <p:cNvSpPr>
            <a:spLocks noGrp="1"/>
          </p:cNvSpPr>
          <p:nvPr>
            <p:ph type="title"/>
          </p:nvPr>
        </p:nvSpPr>
        <p:spPr>
          <a:xfrm>
            <a:off x="839788" y="457199"/>
            <a:ext cx="3932237" cy="2222205"/>
          </a:xfrm>
        </p:spPr>
        <p:txBody>
          <a:bodyPr anchor="ctr"/>
          <a:lstStyle>
            <a:lvl1pPr>
              <a:defRPr sz="3200">
                <a:solidFill>
                  <a:schemeClr val="tx2"/>
                </a:solidFill>
              </a:defRPr>
            </a:lvl1pPr>
          </a:lstStyle>
          <a:p>
            <a:r>
              <a:rPr lang="en-US" smtClean="0"/>
              <a:t>Click to edit Master title style</a:t>
            </a:r>
            <a:endParaRPr lang="en-US" dirty="0"/>
          </a:p>
        </p:txBody>
      </p:sp>
      <p:sp>
        <p:nvSpPr>
          <p:cNvPr id="20" name="Content Placeholder 2"/>
          <p:cNvSpPr>
            <a:spLocks noGrp="1"/>
          </p:cNvSpPr>
          <p:nvPr>
            <p:ph idx="1"/>
          </p:nvPr>
        </p:nvSpPr>
        <p:spPr>
          <a:xfrm>
            <a:off x="5166190" y="987425"/>
            <a:ext cx="6423119" cy="54665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3"/>
          <p:cNvSpPr>
            <a:spLocks noGrp="1"/>
          </p:cNvSpPr>
          <p:nvPr>
            <p:ph type="body" sz="half" idx="2"/>
          </p:nvPr>
        </p:nvSpPr>
        <p:spPr>
          <a:xfrm>
            <a:off x="839788" y="2679405"/>
            <a:ext cx="3932237" cy="3774557"/>
          </a:xfrm>
        </p:spPr>
        <p:txBody>
          <a:bodyPr>
            <a:normAutofit/>
          </a:bodyPr>
          <a:lstStyle>
            <a:lvl1pPr marL="0" indent="0">
              <a:buNone/>
              <a:defRPr sz="2400">
                <a:solidFill>
                  <a:schemeClr val="tx2">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2" name="Date Placeholder 4"/>
          <p:cNvSpPr>
            <a:spLocks noGrp="1"/>
          </p:cNvSpPr>
          <p:nvPr>
            <p:ph type="dt" sz="half" idx="10"/>
          </p:nvPr>
        </p:nvSpPr>
        <p:spPr>
          <a:xfrm>
            <a:off x="838200" y="6558377"/>
            <a:ext cx="2743200" cy="365125"/>
          </a:xfrm>
        </p:spPr>
        <p:txBody>
          <a:bodyPr/>
          <a:lstStyle>
            <a:lvl1pPr>
              <a:defRPr>
                <a:solidFill>
                  <a:schemeClr val="tx1">
                    <a:lumMod val="50000"/>
                    <a:lumOff val="50000"/>
                  </a:schemeClr>
                </a:solidFill>
              </a:defRPr>
            </a:lvl1pPr>
          </a:lstStyle>
          <a:p>
            <a:fld id="{B2D8C9AD-793F-42CA-A000-06D4371D3423}" type="datetime1">
              <a:rPr lang="en-US" smtClean="0"/>
              <a:t>4/4/2017</a:t>
            </a:fld>
            <a:endParaRPr lang="en-US" dirty="0"/>
          </a:p>
        </p:txBody>
      </p:sp>
      <p:sp>
        <p:nvSpPr>
          <p:cNvPr id="23" name="Footer Placeholder 5"/>
          <p:cNvSpPr>
            <a:spLocks noGrp="1"/>
          </p:cNvSpPr>
          <p:nvPr>
            <p:ph type="ftr" sz="quarter" idx="11"/>
          </p:nvPr>
        </p:nvSpPr>
        <p:spPr>
          <a:xfrm>
            <a:off x="4038600" y="6558377"/>
            <a:ext cx="4114800" cy="365125"/>
          </a:xfrm>
        </p:spPr>
        <p:txBody>
          <a:bodyPr/>
          <a:lstStyle>
            <a:lvl1pPr>
              <a:defRPr>
                <a:solidFill>
                  <a:schemeClr val="tx1">
                    <a:lumMod val="50000"/>
                    <a:lumOff val="50000"/>
                  </a:schemeClr>
                </a:solidFill>
              </a:defRPr>
            </a:lvl1pPr>
          </a:lstStyle>
          <a:p>
            <a:r>
              <a:rPr lang="en-US" smtClean="0"/>
              <a:t>© 2017 RCG. All Rights Reserved. Proprietary and Confidential.</a:t>
            </a:r>
            <a:endParaRPr lang="en-US" dirty="0"/>
          </a:p>
        </p:txBody>
      </p:sp>
      <p:sp>
        <p:nvSpPr>
          <p:cNvPr id="24" name="Slide Number Placeholder 6"/>
          <p:cNvSpPr>
            <a:spLocks noGrp="1"/>
          </p:cNvSpPr>
          <p:nvPr>
            <p:ph type="sldNum" sz="quarter" idx="12"/>
          </p:nvPr>
        </p:nvSpPr>
        <p:spPr>
          <a:xfrm>
            <a:off x="8844521" y="6558377"/>
            <a:ext cx="2743200" cy="365125"/>
          </a:xfrm>
        </p:spPr>
        <p:txBody>
          <a:bodyPr/>
          <a:lstStyle>
            <a:lvl1pPr>
              <a:defRPr>
                <a:solidFill>
                  <a:schemeClr val="tx1">
                    <a:lumMod val="50000"/>
                    <a:lumOff val="5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976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1" name="Group 10"/>
          <p:cNvGrpSpPr/>
          <p:nvPr/>
        </p:nvGrpSpPr>
        <p:grpSpPr>
          <a:xfrm>
            <a:off x="0" y="4915077"/>
            <a:ext cx="12192000" cy="1982210"/>
            <a:chOff x="0" y="6536487"/>
            <a:chExt cx="12192000" cy="318269"/>
          </a:xfrm>
        </p:grpSpPr>
        <p:sp>
          <p:nvSpPr>
            <p:cNvPr id="12" name="Rectangle 11"/>
            <p:cNvSpPr/>
            <p:nvPr/>
          </p:nvSpPr>
          <p:spPr>
            <a:xfrm>
              <a:off x="0" y="6567608"/>
              <a:ext cx="12192000" cy="2871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5" y="6536487"/>
              <a:ext cx="12191985" cy="31121"/>
            </a:xfrm>
            <a:prstGeom prst="rect">
              <a:avLst/>
            </a:prstGeom>
            <a:solidFill>
              <a:srgbClr val="A2C7E3"/>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08185" y="5074920"/>
            <a:ext cx="10972800"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no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8204" y="5907024"/>
            <a:ext cx="10972800" cy="594360"/>
          </a:xfrm>
        </p:spPr>
        <p:txBody>
          <a:bodyPr lIns="91440" tIns="0" rIns="91440" bIns="0">
            <a:normAutofit/>
          </a:bodyPr>
          <a:lstStyle>
            <a:lvl1pPr marL="0" indent="0">
              <a:spcBef>
                <a:spcPts val="0"/>
              </a:spcBef>
              <a:spcAft>
                <a:spcPts val="600"/>
              </a:spcAft>
              <a:buNone/>
              <a:defRPr sz="2400" cap="all"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9452" y="6629295"/>
            <a:ext cx="2472271" cy="285888"/>
          </a:xfrm>
          <a:prstGeom prst="rect">
            <a:avLst/>
          </a:prstGeom>
        </p:spPr>
        <p:txBody>
          <a:bodyPr/>
          <a:lstStyle/>
          <a:p>
            <a:fld id="{30747CD9-1942-487C-896E-08FD1B6D45BC}" type="datetime1">
              <a:rPr lang="en-US" smtClean="0"/>
              <a:t>4/4/2017</a:t>
            </a:fld>
            <a:endParaRPr lang="en-US" dirty="0"/>
          </a:p>
        </p:txBody>
      </p:sp>
      <p:sp>
        <p:nvSpPr>
          <p:cNvPr id="6" name="Footer Placeholder 5"/>
          <p:cNvSpPr>
            <a:spLocks noGrp="1"/>
          </p:cNvSpPr>
          <p:nvPr>
            <p:ph type="ftr" sz="quarter" idx="11"/>
          </p:nvPr>
        </p:nvSpPr>
        <p:spPr>
          <a:xfrm>
            <a:off x="3686185" y="6629295"/>
            <a:ext cx="4822804" cy="285888"/>
          </a:xfrm>
          <a:prstGeom prst="rect">
            <a:avLst/>
          </a:prstGeom>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a:xfrm>
            <a:off x="10266829" y="6629295"/>
            <a:ext cx="1312025" cy="285888"/>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7343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Text">
    <p:spTree>
      <p:nvGrpSpPr>
        <p:cNvPr id="1" name=""/>
        <p:cNvGrpSpPr/>
        <p:nvPr/>
      </p:nvGrpSpPr>
      <p:grpSpPr>
        <a:xfrm>
          <a:off x="0" y="0"/>
          <a:ext cx="0" cy="0"/>
          <a:chOff x="0" y="0"/>
          <a:chExt cx="0" cy="0"/>
        </a:xfrm>
      </p:grpSpPr>
      <p:sp>
        <p:nvSpPr>
          <p:cNvPr id="8" name="Freeform 7"/>
          <p:cNvSpPr/>
          <p:nvPr userDrawn="1"/>
        </p:nvSpPr>
        <p:spPr>
          <a:xfrm>
            <a:off x="5631341" y="80737"/>
            <a:ext cx="6400800" cy="6400800"/>
          </a:xfrm>
          <a:custGeom>
            <a:avLst/>
            <a:gdLst>
              <a:gd name="connsiteX0" fmla="*/ 10663 w 1117007"/>
              <a:gd name="connsiteY0" fmla="*/ 687799 h 1111675"/>
              <a:gd name="connsiteX1" fmla="*/ 407881 w 1117007"/>
              <a:gd name="connsiteY1" fmla="*/ 1095680 h 1111675"/>
              <a:gd name="connsiteX2" fmla="*/ 773107 w 1117007"/>
              <a:gd name="connsiteY2" fmla="*/ 767776 h 1111675"/>
              <a:gd name="connsiteX3" fmla="*/ 1117007 w 1117007"/>
              <a:gd name="connsiteY3" fmla="*/ 1111675 h 1111675"/>
              <a:gd name="connsiteX4" fmla="*/ 1106344 w 1117007"/>
              <a:gd name="connsiteY4" fmla="*/ 7997 h 1111675"/>
              <a:gd name="connsiteX5" fmla="*/ 0 w 1117007"/>
              <a:gd name="connsiteY5" fmla="*/ 0 h 1111675"/>
              <a:gd name="connsiteX6" fmla="*/ 365226 w 1117007"/>
              <a:gd name="connsiteY6" fmla="*/ 362561 h 1111675"/>
              <a:gd name="connsiteX7" fmla="*/ 10663 w 1117007"/>
              <a:gd name="connsiteY7" fmla="*/ 687799 h 11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007" h="1111675">
                <a:moveTo>
                  <a:pt x="10663" y="687799"/>
                </a:moveTo>
                <a:lnTo>
                  <a:pt x="407881" y="1095680"/>
                </a:lnTo>
                <a:lnTo>
                  <a:pt x="773107" y="767776"/>
                </a:lnTo>
                <a:lnTo>
                  <a:pt x="1117007" y="1111675"/>
                </a:lnTo>
                <a:lnTo>
                  <a:pt x="1106344" y="7997"/>
                </a:lnTo>
                <a:lnTo>
                  <a:pt x="0" y="0"/>
                </a:lnTo>
                <a:lnTo>
                  <a:pt x="365226" y="362561"/>
                </a:lnTo>
                <a:lnTo>
                  <a:pt x="10663" y="687799"/>
                </a:lnTo>
                <a:close/>
              </a:path>
            </a:pathLst>
          </a:custGeom>
          <a:solidFill>
            <a:srgbClr val="E2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3AA71-ADC1-4FA3-9873-147728F9D6F7}" type="datetime1">
              <a:rPr lang="en-US" smtClean="0"/>
              <a:t>4/4/2017</a:t>
            </a:fld>
            <a:endParaRPr lang="en-US" dirty="0"/>
          </a:p>
        </p:txBody>
      </p:sp>
      <p:sp>
        <p:nvSpPr>
          <p:cNvPr id="5" name="Footer Placeholder 4"/>
          <p:cNvSpPr>
            <a:spLocks noGrp="1"/>
          </p:cNvSpPr>
          <p:nvPr>
            <p:ph type="ftr" sz="quarter" idx="11"/>
          </p:nvPr>
        </p:nvSpPr>
        <p:spPr/>
        <p:txBody>
          <a:bodyPr/>
          <a:lstStyle/>
          <a:p>
            <a:r>
              <a:rPr lang="en-US" smtClean="0"/>
              <a:t>© 2017 RCG. All Rights Reserved. Proprietary and Confidential.</a:t>
            </a:r>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4050757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cri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C9B95C-5404-4680-8F32-4F754ECB5A4B}"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Content Placeholder 2"/>
          <p:cNvSpPr>
            <a:spLocks noGrp="1"/>
          </p:cNvSpPr>
          <p:nvPr>
            <p:ph sz="half" idx="1"/>
          </p:nvPr>
        </p:nvSpPr>
        <p:spPr>
          <a:xfrm>
            <a:off x="595422" y="1362527"/>
            <a:ext cx="3566160" cy="245973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306191" y="1362527"/>
            <a:ext cx="7262031" cy="245973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half" idx="15"/>
          </p:nvPr>
        </p:nvSpPr>
        <p:spPr>
          <a:xfrm>
            <a:off x="595422" y="4000280"/>
            <a:ext cx="3566160" cy="245973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16"/>
          </p:nvPr>
        </p:nvSpPr>
        <p:spPr>
          <a:xfrm>
            <a:off x="4306192" y="4000280"/>
            <a:ext cx="7270898" cy="245973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9325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Text">
    <p:spTree>
      <p:nvGrpSpPr>
        <p:cNvPr id="1" name=""/>
        <p:cNvGrpSpPr/>
        <p:nvPr/>
      </p:nvGrpSpPr>
      <p:grpSpPr>
        <a:xfrm>
          <a:off x="0" y="0"/>
          <a:ext cx="0" cy="0"/>
          <a:chOff x="0" y="0"/>
          <a:chExt cx="0" cy="0"/>
        </a:xfrm>
      </p:grpSpPr>
      <p:sp>
        <p:nvSpPr>
          <p:cNvPr id="10" name="Freeform 9"/>
          <p:cNvSpPr/>
          <p:nvPr userDrawn="1"/>
        </p:nvSpPr>
        <p:spPr>
          <a:xfrm>
            <a:off x="5631341" y="80737"/>
            <a:ext cx="6400800" cy="6400800"/>
          </a:xfrm>
          <a:custGeom>
            <a:avLst/>
            <a:gdLst>
              <a:gd name="connsiteX0" fmla="*/ 10663 w 1117007"/>
              <a:gd name="connsiteY0" fmla="*/ 687799 h 1111675"/>
              <a:gd name="connsiteX1" fmla="*/ 407881 w 1117007"/>
              <a:gd name="connsiteY1" fmla="*/ 1095680 h 1111675"/>
              <a:gd name="connsiteX2" fmla="*/ 773107 w 1117007"/>
              <a:gd name="connsiteY2" fmla="*/ 767776 h 1111675"/>
              <a:gd name="connsiteX3" fmla="*/ 1117007 w 1117007"/>
              <a:gd name="connsiteY3" fmla="*/ 1111675 h 1111675"/>
              <a:gd name="connsiteX4" fmla="*/ 1106344 w 1117007"/>
              <a:gd name="connsiteY4" fmla="*/ 7997 h 1111675"/>
              <a:gd name="connsiteX5" fmla="*/ 0 w 1117007"/>
              <a:gd name="connsiteY5" fmla="*/ 0 h 1111675"/>
              <a:gd name="connsiteX6" fmla="*/ 365226 w 1117007"/>
              <a:gd name="connsiteY6" fmla="*/ 362561 h 1111675"/>
              <a:gd name="connsiteX7" fmla="*/ 10663 w 1117007"/>
              <a:gd name="connsiteY7" fmla="*/ 687799 h 11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007" h="1111675">
                <a:moveTo>
                  <a:pt x="10663" y="687799"/>
                </a:moveTo>
                <a:lnTo>
                  <a:pt x="407881" y="1095680"/>
                </a:lnTo>
                <a:lnTo>
                  <a:pt x="773107" y="767776"/>
                </a:lnTo>
                <a:lnTo>
                  <a:pt x="1117007" y="1111675"/>
                </a:lnTo>
                <a:lnTo>
                  <a:pt x="1106344" y="7997"/>
                </a:lnTo>
                <a:lnTo>
                  <a:pt x="0" y="0"/>
                </a:lnTo>
                <a:lnTo>
                  <a:pt x="365226" y="362561"/>
                </a:lnTo>
                <a:lnTo>
                  <a:pt x="10663" y="687799"/>
                </a:lnTo>
                <a:close/>
              </a:path>
            </a:pathLst>
          </a:custGeom>
          <a:solidFill>
            <a:srgbClr val="E2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95423" y="1362527"/>
            <a:ext cx="10972800" cy="5123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EF3876-6C28-49E7-8E09-2C5F8A7B2322}" type="datetime1">
              <a:rPr lang="en-US" smtClean="0"/>
              <a:t>4/4/2017</a:t>
            </a:fld>
            <a:endParaRPr lang="en-US" dirty="0"/>
          </a:p>
        </p:txBody>
      </p:sp>
      <p:sp>
        <p:nvSpPr>
          <p:cNvPr id="5" name="Footer Placeholder 4"/>
          <p:cNvSpPr>
            <a:spLocks noGrp="1"/>
          </p:cNvSpPr>
          <p:nvPr>
            <p:ph type="ftr" sz="quarter" idx="11"/>
          </p:nvPr>
        </p:nvSpPr>
        <p:spPr/>
        <p:txBody>
          <a:bodyPr/>
          <a:lstStyle/>
          <a:p>
            <a:r>
              <a:rPr lang="en-US" smtClean="0"/>
              <a:t>© 2017 RCG. All Rights Reserved. Proprietary and Confidential.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tx2">
                    <a:lumMod val="90000"/>
                    <a:lumOff val="1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2786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95423" y="1362527"/>
            <a:ext cx="10972800" cy="5123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D06B8D-F9D7-4BC7-83BF-44AA45D81E06}" type="datetime1">
              <a:rPr lang="en-US" smtClean="0"/>
              <a:t>4/4/2017</a:t>
            </a:fld>
            <a:endParaRPr lang="en-US" dirty="0"/>
          </a:p>
        </p:txBody>
      </p:sp>
      <p:sp>
        <p:nvSpPr>
          <p:cNvPr id="5" name="Footer Placeholder 4"/>
          <p:cNvSpPr>
            <a:spLocks noGrp="1"/>
          </p:cNvSpPr>
          <p:nvPr>
            <p:ph type="ftr" sz="quarter" idx="11"/>
          </p:nvPr>
        </p:nvSpPr>
        <p:spPr/>
        <p:txBody>
          <a:bodyPr/>
          <a:lstStyle/>
          <a:p>
            <a:r>
              <a:rPr lang="en-US" smtClean="0"/>
              <a:t>© 2017 RCG. All Rights Reserved. Proprietary and Confidential.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67331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5422" y="1208935"/>
            <a:ext cx="5390707"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7515" y="1208935"/>
            <a:ext cx="5390707"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B79BC3-0ECC-48DB-B1A7-E665DF545778}" type="datetime1">
              <a:rPr lang="en-US" smtClean="0"/>
              <a:t>4/4/2017</a:t>
            </a:fld>
            <a:endParaRPr lang="en-US" dirty="0"/>
          </a:p>
        </p:txBody>
      </p:sp>
      <p:sp>
        <p:nvSpPr>
          <p:cNvPr id="6" name="Footer Placeholder 5"/>
          <p:cNvSpPr>
            <a:spLocks noGrp="1"/>
          </p:cNvSpPr>
          <p:nvPr>
            <p:ph type="ftr" sz="quarter" idx="11"/>
          </p:nvPr>
        </p:nvSpPr>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45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Subtitle">
    <p:spTree>
      <p:nvGrpSpPr>
        <p:cNvPr id="1" name=""/>
        <p:cNvGrpSpPr/>
        <p:nvPr/>
      </p:nvGrpSpPr>
      <p:grpSpPr>
        <a:xfrm>
          <a:off x="0" y="0"/>
          <a:ext cx="0" cy="0"/>
          <a:chOff x="0" y="0"/>
          <a:chExt cx="0" cy="0"/>
        </a:xfrm>
      </p:grpSpPr>
      <p:sp>
        <p:nvSpPr>
          <p:cNvPr id="2" name="Title 1"/>
          <p:cNvSpPr>
            <a:spLocks noGrp="1"/>
          </p:cNvSpPr>
          <p:nvPr>
            <p:ph type="title"/>
          </p:nvPr>
        </p:nvSpPr>
        <p:spPr>
          <a:xfrm>
            <a:off x="595423" y="24877"/>
            <a:ext cx="109728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5422" y="1362527"/>
            <a:ext cx="5390707"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7515" y="1362527"/>
            <a:ext cx="5390707" cy="5104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F40909-7093-47AB-9986-F33BA3AA5FAC}" type="datetime1">
              <a:rPr lang="en-US" smtClean="0"/>
              <a:t>4/4/2017</a:t>
            </a:fld>
            <a:endParaRPr lang="en-US" dirty="0"/>
          </a:p>
        </p:txBody>
      </p:sp>
      <p:sp>
        <p:nvSpPr>
          <p:cNvPr id="6" name="Footer Placeholder 5"/>
          <p:cNvSpPr>
            <a:spLocks noGrp="1"/>
          </p:cNvSpPr>
          <p:nvPr>
            <p:ph type="ftr" sz="quarter" idx="11"/>
          </p:nvPr>
        </p:nvSpPr>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3127195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967" y="30510"/>
            <a:ext cx="10972800" cy="11430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98967" y="1255851"/>
            <a:ext cx="5394960" cy="823912"/>
          </a:xfrm>
        </p:spPr>
        <p:txBody>
          <a:bodyPr anchor="ctr">
            <a:noAutofit/>
          </a:bodyPr>
          <a:lstStyle>
            <a:lvl1pPr marL="0" indent="0">
              <a:buNone/>
              <a:defRPr sz="2400" b="0" i="0" cap="all"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98966" y="2143563"/>
            <a:ext cx="5394960" cy="4343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255851"/>
            <a:ext cx="5394960" cy="823912"/>
          </a:xfrm>
        </p:spPr>
        <p:txBody>
          <a:bodyPr anchor="ctr">
            <a:noAutofit/>
          </a:bodyPr>
          <a:lstStyle>
            <a:lvl1pPr marL="0" indent="0">
              <a:buNone/>
              <a:defRPr sz="2400" b="0" i="0" cap="all"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143563"/>
            <a:ext cx="53949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67987A-12B7-40B5-A5D7-59D9FE86E832}" type="datetime1">
              <a:rPr lang="en-US" smtClean="0"/>
              <a:t>4/4/2017</a:t>
            </a:fld>
            <a:endParaRPr lang="en-US" dirty="0"/>
          </a:p>
        </p:txBody>
      </p:sp>
      <p:sp>
        <p:nvSpPr>
          <p:cNvPr id="8" name="Footer Placeholder 7"/>
          <p:cNvSpPr>
            <a:spLocks noGrp="1"/>
          </p:cNvSpPr>
          <p:nvPr>
            <p:ph type="ftr" sz="quarter" idx="11"/>
          </p:nvPr>
        </p:nvSpPr>
        <p:spPr/>
        <p:txBody>
          <a:bodyPr/>
          <a:lstStyle/>
          <a:p>
            <a:r>
              <a:rPr lang="en-US" smtClean="0"/>
              <a:t>© 2017 RCG. All Rights Reserved. Proprietary and Confidential.</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21186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ubtitle">
    <p:spTree>
      <p:nvGrpSpPr>
        <p:cNvPr id="1" name=""/>
        <p:cNvGrpSpPr/>
        <p:nvPr/>
      </p:nvGrpSpPr>
      <p:grpSpPr>
        <a:xfrm>
          <a:off x="0" y="0"/>
          <a:ext cx="0" cy="0"/>
          <a:chOff x="0" y="0"/>
          <a:chExt cx="0" cy="0"/>
        </a:xfrm>
      </p:grpSpPr>
      <p:sp>
        <p:nvSpPr>
          <p:cNvPr id="2" name="Title 1"/>
          <p:cNvSpPr>
            <a:spLocks noGrp="1"/>
          </p:cNvSpPr>
          <p:nvPr>
            <p:ph type="title"/>
          </p:nvPr>
        </p:nvSpPr>
        <p:spPr>
          <a:xfrm>
            <a:off x="598967" y="30510"/>
            <a:ext cx="10972800" cy="11430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98967" y="1362527"/>
            <a:ext cx="5394960" cy="717236"/>
          </a:xfrm>
        </p:spPr>
        <p:txBody>
          <a:bodyPr anchor="ctr">
            <a:noAutofit/>
          </a:bodyPr>
          <a:lstStyle>
            <a:lvl1pPr marL="0" indent="0">
              <a:buNone/>
              <a:defRPr sz="2400" b="0" cap="all"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98966" y="2143563"/>
            <a:ext cx="53949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362527"/>
            <a:ext cx="5394960" cy="717236"/>
          </a:xfrm>
        </p:spPr>
        <p:txBody>
          <a:bodyPr anchor="ctr">
            <a:noAutofit/>
          </a:bodyPr>
          <a:lstStyle>
            <a:lvl1pPr marL="0" indent="0">
              <a:buNone/>
              <a:defRPr sz="2400" b="0" cap="all"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143563"/>
            <a:ext cx="53949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450470-D6E4-40CA-A220-B220BE187F58}" type="datetime1">
              <a:rPr lang="en-US" smtClean="0"/>
              <a:t>4/4/2017</a:t>
            </a:fld>
            <a:endParaRPr lang="en-US" dirty="0"/>
          </a:p>
        </p:txBody>
      </p:sp>
      <p:sp>
        <p:nvSpPr>
          <p:cNvPr id="8" name="Footer Placeholder 7"/>
          <p:cNvSpPr>
            <a:spLocks noGrp="1"/>
          </p:cNvSpPr>
          <p:nvPr>
            <p:ph type="ftr" sz="quarter" idx="11"/>
          </p:nvPr>
        </p:nvSpPr>
        <p:spPr/>
        <p:txBody>
          <a:bodyPr/>
          <a:lstStyle/>
          <a:p>
            <a:r>
              <a:rPr lang="en-US" smtClean="0"/>
              <a:t>© 2017 RCG. All Rights Reserved. Proprietary and Confidential.</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ext Placeholder 7"/>
          <p:cNvSpPr>
            <a:spLocks noGrp="1"/>
          </p:cNvSpPr>
          <p:nvPr>
            <p:ph type="body" sz="quarter" idx="13"/>
          </p:nvPr>
        </p:nvSpPr>
        <p:spPr>
          <a:xfrm>
            <a:off x="595423" y="830171"/>
            <a:ext cx="10972800" cy="457200"/>
          </a:xfrm>
        </p:spPr>
        <p:txBody>
          <a:bodyPr>
            <a:normAutofit/>
          </a:bodyPr>
          <a:lstStyle>
            <a:lvl1pPr>
              <a:defRPr sz="2400" cap="all" baseline="0">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298920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6E7E-2CB8-4C3B-B04E-A1FE5C0A6CD8}" type="datetime1">
              <a:rPr lang="en-US" smtClean="0"/>
              <a:t>4/4/2017</a:t>
            </a:fld>
            <a:endParaRPr lang="en-US" dirty="0"/>
          </a:p>
        </p:txBody>
      </p:sp>
      <p:sp>
        <p:nvSpPr>
          <p:cNvPr id="4" name="Footer Placeholder 3"/>
          <p:cNvSpPr>
            <a:spLocks noGrp="1"/>
          </p:cNvSpPr>
          <p:nvPr>
            <p:ph type="ftr" sz="quarter" idx="11"/>
          </p:nvPr>
        </p:nvSpPr>
        <p:spPr/>
        <p:txBody>
          <a:bodyPr/>
          <a:lstStyle/>
          <a:p>
            <a:r>
              <a:rPr lang="en-US" smtClean="0"/>
              <a:t>© 2017 RCG. All Rights Reserved. Proprietary and Confidential.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521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642477"/>
            <a:ext cx="12192000" cy="252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5" y="6579017"/>
            <a:ext cx="12191985" cy="664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95423" y="24877"/>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95423" y="1227885"/>
            <a:ext cx="109728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4274" y="6654666"/>
            <a:ext cx="2743200" cy="228600"/>
          </a:xfrm>
          <a:prstGeom prst="rect">
            <a:avLst/>
          </a:prstGeom>
        </p:spPr>
        <p:txBody>
          <a:bodyPr vert="horz" lIns="91440" tIns="45720" rIns="91440" bIns="45720" rtlCol="0" anchor="ctr"/>
          <a:lstStyle>
            <a:lvl1pPr algn="l">
              <a:defRPr sz="800">
                <a:solidFill>
                  <a:schemeClr val="bg1"/>
                </a:solidFill>
              </a:defRPr>
            </a:lvl1pPr>
          </a:lstStyle>
          <a:p>
            <a:fld id="{1BC9B95C-5404-4680-8F32-4F754ECB5A4B}" type="datetime1">
              <a:rPr lang="en-US" smtClean="0"/>
              <a:t>4/4/2017</a:t>
            </a:fld>
            <a:endParaRPr lang="en-US" dirty="0"/>
          </a:p>
        </p:txBody>
      </p:sp>
      <p:sp>
        <p:nvSpPr>
          <p:cNvPr id="5" name="Footer Placeholder 4"/>
          <p:cNvSpPr>
            <a:spLocks noGrp="1"/>
          </p:cNvSpPr>
          <p:nvPr>
            <p:ph type="ftr" sz="quarter" idx="3"/>
          </p:nvPr>
        </p:nvSpPr>
        <p:spPr>
          <a:xfrm>
            <a:off x="4038600" y="6654666"/>
            <a:ext cx="4114800" cy="228600"/>
          </a:xfrm>
          <a:prstGeom prst="rect">
            <a:avLst/>
          </a:prstGeom>
        </p:spPr>
        <p:txBody>
          <a:bodyPr vert="horz" lIns="91440" tIns="45720" rIns="91440" bIns="45720" rtlCol="0" anchor="ctr"/>
          <a:lstStyle>
            <a:lvl1pPr algn="ctr">
              <a:defRPr sz="800" cap="all" baseline="0">
                <a:solidFill>
                  <a:schemeClr val="bg1"/>
                </a:solidFill>
              </a:defRPr>
            </a:lvl1pPr>
          </a:lstStyle>
          <a:p>
            <a:r>
              <a:rPr lang="en-US" dirty="0" smtClean="0"/>
              <a:t>© 2017 RCG. All Rights Reserved. Proprietary and Confidential.</a:t>
            </a:r>
            <a:endParaRPr lang="en-US" dirty="0"/>
          </a:p>
        </p:txBody>
      </p:sp>
      <p:sp>
        <p:nvSpPr>
          <p:cNvPr id="6" name="Slide Number Placeholder 5"/>
          <p:cNvSpPr>
            <a:spLocks noGrp="1"/>
          </p:cNvSpPr>
          <p:nvPr>
            <p:ph type="sldNum" sz="quarter" idx="4"/>
          </p:nvPr>
        </p:nvSpPr>
        <p:spPr>
          <a:xfrm>
            <a:off x="8833890" y="6654666"/>
            <a:ext cx="2743200" cy="228600"/>
          </a:xfrm>
          <a:prstGeom prst="rect">
            <a:avLst/>
          </a:prstGeom>
        </p:spPr>
        <p:txBody>
          <a:bodyPr vert="horz" lIns="91440" tIns="45720" rIns="91440" bIns="45720" rtlCol="0" anchor="ctr"/>
          <a:lstStyle>
            <a:lvl1pPr algn="r">
              <a:defRPr sz="80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5389546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35" r:id="rId11"/>
    <p:sldLayoutId id="2147483727" r:id="rId12"/>
    <p:sldLayoutId id="2147483728" r:id="rId13"/>
    <p:sldLayoutId id="2147483729" r:id="rId14"/>
    <p:sldLayoutId id="2147483730" r:id="rId15"/>
    <p:sldLayoutId id="2147483734" r:id="rId16"/>
    <p:sldLayoutId id="2147483731" r:id="rId17"/>
    <p:sldLayoutId id="2147483732" r:id="rId18"/>
    <p:sldLayoutId id="2147483733" r:id="rId19"/>
    <p:sldLayoutId id="2147483736" r:id="rId2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None/>
        <a:defRPr sz="3200" b="1" kern="1200">
          <a:solidFill>
            <a:schemeClr val="tx2"/>
          </a:solidFill>
          <a:latin typeface="Calibri Light" panose="020F0302020204030204" pitchFamily="34" charset="0"/>
          <a:ea typeface="+mn-ea"/>
          <a:cs typeface="Calibri Light" panose="020F0302020204030204" pitchFamily="34" charset="0"/>
        </a:defRPr>
      </a:lvl1pPr>
      <a:lvl2pPr marL="346075" indent="-228600" algn="l" defTabSz="914400" rtl="0" eaLnBrk="1" latinLnBrk="0" hangingPunct="1">
        <a:lnSpc>
          <a:spcPct val="90000"/>
        </a:lnSpc>
        <a:spcBef>
          <a:spcPts val="500"/>
        </a:spcBef>
        <a:buClr>
          <a:srgbClr val="7C9CC1"/>
        </a:buClr>
        <a:buSzPct val="80000"/>
        <a:buFont typeface="Wingdings 3" panose="05040102010807070707" pitchFamily="18" charset="2"/>
        <a:buChar char="Æ"/>
        <a:defRPr sz="2800" kern="1200">
          <a:solidFill>
            <a:schemeClr val="tx1"/>
          </a:solidFill>
          <a:latin typeface="Calibri Light" panose="020F0302020204030204" pitchFamily="34" charset="0"/>
          <a:ea typeface="+mn-ea"/>
          <a:cs typeface="Calibri Light" panose="020F0302020204030204" pitchFamily="34" charset="0"/>
        </a:defRPr>
      </a:lvl2pPr>
      <a:lvl3pPr marL="568325" indent="-228600" algn="l" defTabSz="914400" rtl="0" eaLnBrk="1" latinLnBrk="0" hangingPunct="1">
        <a:lnSpc>
          <a:spcPct val="90000"/>
        </a:lnSpc>
        <a:spcBef>
          <a:spcPts val="500"/>
        </a:spcBef>
        <a:buClr>
          <a:srgbClr val="7C9CC1"/>
        </a:buClr>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798513" indent="-228600" algn="l" defTabSz="914400" rtl="0" eaLnBrk="1" latinLnBrk="0" hangingPunct="1">
        <a:lnSpc>
          <a:spcPct val="90000"/>
        </a:lnSpc>
        <a:spcBef>
          <a:spcPts val="500"/>
        </a:spcBef>
        <a:buClr>
          <a:srgbClr val="7C9CC1"/>
        </a:buClr>
        <a:buSzPct val="80000"/>
        <a:buFont typeface="Wingdings" panose="05000000000000000000" pitchFamily="2" charset="2"/>
        <a:buChar char=""/>
        <a:defRPr sz="2200" kern="1200">
          <a:solidFill>
            <a:schemeClr val="tx1"/>
          </a:solidFill>
          <a:latin typeface="Calibri Light" panose="020F0302020204030204" pitchFamily="34" charset="0"/>
          <a:ea typeface="+mn-ea"/>
          <a:cs typeface="Calibri Light" panose="020F0302020204030204" pitchFamily="34" charset="0"/>
        </a:defRPr>
      </a:lvl4pPr>
      <a:lvl5pPr marL="1030288" indent="-228600" algn="l" defTabSz="914400" rtl="0" eaLnBrk="1" latinLnBrk="0" hangingPunct="1">
        <a:lnSpc>
          <a:spcPct val="90000"/>
        </a:lnSpc>
        <a:spcBef>
          <a:spcPts val="500"/>
        </a:spcBef>
        <a:buClr>
          <a:srgbClr val="7C9CC1"/>
        </a:buClr>
        <a:buFont typeface="Calibri" panose="020F0502020204030204" pitchFamily="34" charset="0"/>
        <a:buChar char="◦"/>
        <a:defRPr sz="22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banking.rcgenable.com/" TargetMode="External"/><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RCG|</a:t>
            </a:r>
            <a:r>
              <a:rPr lang="en-US" dirty="0" err="1" smtClean="0">
                <a:solidFill>
                  <a:srgbClr val="FF0000"/>
                </a:solidFill>
              </a:rPr>
              <a:t>enable</a:t>
            </a:r>
            <a:r>
              <a:rPr lang="en-US" dirty="0" smtClean="0"/>
              <a:t>™ Banking</a:t>
            </a:r>
            <a:endParaRPr lang="en-US" dirty="0"/>
          </a:p>
        </p:txBody>
      </p:sp>
      <p:sp>
        <p:nvSpPr>
          <p:cNvPr id="5" name="Subtitle 4"/>
          <p:cNvSpPr>
            <a:spLocks noGrp="1"/>
          </p:cNvSpPr>
          <p:nvPr>
            <p:ph type="subTitle" idx="1"/>
          </p:nvPr>
        </p:nvSpPr>
        <p:spPr/>
        <p:txBody>
          <a:bodyPr/>
          <a:lstStyle/>
          <a:p>
            <a:r>
              <a:rPr lang="en-US" dirty="0" smtClean="0"/>
              <a:t>Demo Script</a:t>
            </a:r>
          </a:p>
          <a:p>
            <a:r>
              <a:rPr lang="en-US" smtClean="0"/>
              <a:t>April 2017</a:t>
            </a:r>
            <a:endParaRPr lang="en-US" dirty="0"/>
          </a:p>
        </p:txBody>
      </p:sp>
      <p:sp>
        <p:nvSpPr>
          <p:cNvPr id="2" name="Footer Placeholder 1"/>
          <p:cNvSpPr>
            <a:spLocks noGrp="1"/>
          </p:cNvSpPr>
          <p:nvPr>
            <p:ph type="ftr" sz="quarter" idx="11"/>
          </p:nvPr>
        </p:nvSpPr>
        <p:spPr/>
        <p:txBody>
          <a:bodyPr/>
          <a:lstStyle/>
          <a:p>
            <a:r>
              <a:rPr lang="en-US" smtClean="0"/>
              <a:t>© 2017 RCG. All Rights Reserved. Proprietary and Confidential.</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849610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Content Placeholder 5"/>
          <p:cNvSpPr>
            <a:spLocks noGrp="1"/>
          </p:cNvSpPr>
          <p:nvPr>
            <p:ph sz="half" idx="2"/>
          </p:nvPr>
        </p:nvSpPr>
        <p:spPr/>
        <p:txBody>
          <a:bodyPr/>
          <a:lstStyle/>
          <a:p>
            <a:r>
              <a:rPr lang="en-US" dirty="0">
                <a:sym typeface="Wingdings" panose="05000000000000000000" pitchFamily="2" charset="2"/>
              </a:rPr>
              <a:t></a:t>
            </a:r>
          </a:p>
          <a:p>
            <a:pPr marL="514350" indent="-514350">
              <a:buFont typeface="+mj-lt"/>
              <a:buAutoNum type="arabicPeriod" startAt="3"/>
            </a:pPr>
            <a:r>
              <a:rPr lang="en-US" dirty="0" smtClean="0"/>
              <a:t>Are </a:t>
            </a:r>
            <a:r>
              <a:rPr lang="en-US" i="1" dirty="0" smtClean="0"/>
              <a:t>all</a:t>
            </a:r>
            <a:r>
              <a:rPr lang="en-US" dirty="0" smtClean="0"/>
              <a:t> case investigations needed</a:t>
            </a:r>
            <a:r>
              <a:rPr lang="en-US" dirty="0"/>
              <a:t>? Other than false positives, is there a smart way to reduce the overall number of cases to be investigated</a:t>
            </a:r>
            <a:r>
              <a:rPr lang="en-US" dirty="0" smtClean="0"/>
              <a:t>?</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6582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Party Resolution</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11</a:t>
            </a:fld>
            <a:endParaRPr lang="en-US" dirty="0"/>
          </a:p>
        </p:txBody>
      </p:sp>
      <p:sp>
        <p:nvSpPr>
          <p:cNvPr id="6" name="Content Placeholder 5"/>
          <p:cNvSpPr>
            <a:spLocks noGrp="1"/>
          </p:cNvSpPr>
          <p:nvPr>
            <p:ph sz="half" idx="2"/>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To address these questions, let’s go back to our Core </a:t>
            </a:r>
            <a:r>
              <a:rPr lang="en-US" dirty="0">
                <a:sym typeface="Wingdings" panose="05000000000000000000" pitchFamily="2" charset="2"/>
              </a:rPr>
              <a:t>Data and start with the Parties, and the Accounts they hold</a:t>
            </a:r>
            <a:endParaRPr lang="en-US" dirty="0"/>
          </a:p>
        </p:txBody>
      </p:sp>
      <p:sp>
        <p:nvSpPr>
          <p:cNvPr id="8" name="Content Placeholder 7"/>
          <p:cNvSpPr>
            <a:spLocks noGrp="1"/>
          </p:cNvSpPr>
          <p:nvPr>
            <p:ph sz="half" idx="16"/>
          </p:nvPr>
        </p:nvSpPr>
        <p:spPr/>
        <p:txBody>
          <a:bodyPr>
            <a:normAutofit fontScale="92500" lnSpcReduction="10000"/>
          </a:bodyPr>
          <a:lstStyle/>
          <a:p>
            <a:r>
              <a:rPr lang="en-US" dirty="0" smtClean="0">
                <a:sym typeface="Wingdings" panose="05000000000000000000" pitchFamily="2" charset="2"/>
              </a:rPr>
              <a:t>Here </a:t>
            </a:r>
            <a:r>
              <a:rPr lang="en-US" dirty="0">
                <a:sym typeface="Wingdings" panose="05000000000000000000" pitchFamily="2" charset="2"/>
              </a:rPr>
              <a:t>are some records with illustrative examples… some individuals appear multiple times with various spellings, nicknames, aliases etc., and sometimes the risk levels associated with them are different… how does this impact your risk segmentation</a:t>
            </a:r>
            <a:r>
              <a:rPr lang="en-US" dirty="0" smtClean="0">
                <a:sym typeface="Wingdings" panose="05000000000000000000" pitchFamily="2" charset="2"/>
              </a:rPr>
              <a:t>?</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0146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Party Resolution</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12</a:t>
            </a:fld>
            <a:endParaRPr lang="en-US" dirty="0"/>
          </a:p>
        </p:txBody>
      </p:sp>
      <p:sp>
        <p:nvSpPr>
          <p:cNvPr id="6" name="Content Placeholder 5"/>
          <p:cNvSpPr>
            <a:spLocks noGrp="1"/>
          </p:cNvSpPr>
          <p:nvPr>
            <p:ph sz="half" idx="2"/>
          </p:nvPr>
        </p:nvSpPr>
        <p:spPr/>
        <p:txBody>
          <a:bodyPr>
            <a:normAutofit fontScale="92500" lnSpcReduction="20000"/>
          </a:bodyPr>
          <a:lstStyle/>
          <a:p>
            <a:r>
              <a:rPr lang="en-US" dirty="0">
                <a:sym typeface="Wingdings" panose="05000000000000000000" pitchFamily="2" charset="2"/>
              </a:rPr>
              <a:t></a:t>
            </a:r>
          </a:p>
          <a:p>
            <a:r>
              <a:rPr lang="en-US" dirty="0">
                <a:sym typeface="Wingdings" panose="05000000000000000000" pitchFamily="2" charset="2"/>
              </a:rPr>
              <a:t>Using data quality rules, our solution consolidates parties to identify duplicates, and potentially bad actors, and properly assigning risk </a:t>
            </a:r>
            <a:r>
              <a:rPr lang="en-US" dirty="0" smtClean="0">
                <a:sym typeface="Wingdings" panose="05000000000000000000" pitchFamily="2" charset="2"/>
              </a:rPr>
              <a:t>levels (in this case a conservative approach is used where the highest risk level of the Party is chosen for all identities of that Party)</a:t>
            </a:r>
            <a:endParaRPr lang="en-US" dirty="0"/>
          </a:p>
        </p:txBody>
      </p:sp>
      <p:sp>
        <p:nvSpPr>
          <p:cNvPr id="8" name="Content Placeholder 7"/>
          <p:cNvSpPr>
            <a:spLocks noGrp="1"/>
          </p:cNvSpPr>
          <p:nvPr>
            <p:ph sz="half" idx="16"/>
          </p:nvPr>
        </p:nvSpPr>
        <p:spPr/>
        <p:txBody>
          <a:bodyPr/>
          <a:lstStyle/>
          <a:p>
            <a:r>
              <a:rPr lang="en-US" dirty="0">
                <a:sym typeface="Wingdings" panose="05000000000000000000" pitchFamily="2" charset="2"/>
              </a:rPr>
              <a:t></a:t>
            </a:r>
          </a:p>
          <a:p>
            <a:r>
              <a:rPr lang="en-US" dirty="0">
                <a:sym typeface="Wingdings" panose="05000000000000000000" pitchFamily="2" charset="2"/>
              </a:rPr>
              <a:t>Some of the common data quality issues we see are listed </a:t>
            </a:r>
            <a:r>
              <a:rPr lang="en-US" dirty="0" smtClean="0">
                <a:sym typeface="Wingdings" panose="05000000000000000000" pitchFamily="2" charset="2"/>
              </a:rPr>
              <a:t>here</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8215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Party Resolution</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13</a:t>
            </a:fld>
            <a:endParaRPr lang="en-US" dirty="0"/>
          </a:p>
        </p:txBody>
      </p:sp>
      <p:sp>
        <p:nvSpPr>
          <p:cNvPr id="6" name="Content Placeholder 5"/>
          <p:cNvSpPr>
            <a:spLocks noGrp="1"/>
          </p:cNvSpPr>
          <p:nvPr>
            <p:ph sz="half" idx="2"/>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Using Party Resolution, we’ve seen up to a 40% decrease in the number of unique parties</a:t>
            </a:r>
            <a:endParaRPr lang="en-US" dirty="0"/>
          </a:p>
        </p:txBody>
      </p:sp>
      <p:sp>
        <p:nvSpPr>
          <p:cNvPr id="8" name="Content Placeholder 7"/>
          <p:cNvSpPr>
            <a:spLocks noGrp="1"/>
          </p:cNvSpPr>
          <p:nvPr>
            <p:ph sz="half" idx="16"/>
          </p:nvPr>
        </p:nvSpPr>
        <p:spPr/>
        <p:txBody>
          <a:bodyPr>
            <a:normAutofit fontScale="92500" lnSpcReduction="20000"/>
          </a:bodyPr>
          <a:lstStyle/>
          <a:p>
            <a:r>
              <a:rPr lang="en-US" dirty="0" smtClean="0">
                <a:sym typeface="Wingdings" panose="05000000000000000000" pitchFamily="2" charset="2"/>
              </a:rPr>
              <a:t></a:t>
            </a:r>
          </a:p>
          <a:p>
            <a:r>
              <a:rPr lang="en-US" i="1" dirty="0" smtClean="0">
                <a:sym typeface="Wingdings" panose="05000000000000000000" pitchFamily="2" charset="2"/>
              </a:rPr>
              <a:t>(Click on “Cain Marko”)</a:t>
            </a:r>
            <a:endParaRPr lang="en-US" i="1" dirty="0" smtClean="0">
              <a:sym typeface="Wingdings" panose="05000000000000000000" pitchFamily="2" charset="2"/>
            </a:endParaRPr>
          </a:p>
          <a:p>
            <a:r>
              <a:rPr lang="en-US" dirty="0" smtClean="0">
                <a:sym typeface="Wingdings" panose="05000000000000000000" pitchFamily="2" charset="2"/>
              </a:rPr>
              <a:t>Resolving data quality issues also allows you to determine which data is accidentally obscured vs. deliberately obfuscated, thus enhancing your KYC compliance efforts</a:t>
            </a:r>
            <a:endParaRPr lang="en-US" dirty="0"/>
          </a:p>
        </p:txBody>
      </p:sp>
      <p:pic>
        <p:nvPicPr>
          <p:cNvPr id="16" name="Content Placeholder 15"/>
          <p:cNvPicPr>
            <a:picLocks noGrp="1" noChangeAspect="1"/>
          </p:cNvPicPr>
          <p:nvPr>
            <p:ph sz="half" idx="15"/>
          </p:nvPr>
        </p:nvPicPr>
        <p:blipFill>
          <a:blip r:embed="rId2"/>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pic>
        <p:nvPicPr>
          <p:cNvPr id="7" name="Content Placeholder 6"/>
          <p:cNvPicPr>
            <a:picLocks noGrp="1" noChangeAspect="1"/>
          </p:cNvPicPr>
          <p:nvPr>
            <p:ph sz="half" idx="1"/>
          </p:nvPr>
        </p:nvPicPr>
        <p:blipFill>
          <a:blip r:embed="rId3"/>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10" name="Oval 9"/>
          <p:cNvSpPr/>
          <p:nvPr/>
        </p:nvSpPr>
        <p:spPr>
          <a:xfrm>
            <a:off x="1261533" y="2218267"/>
            <a:ext cx="863600" cy="39793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9222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Management</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14</a:t>
            </a:fld>
            <a:endParaRPr lang="en-US" dirty="0"/>
          </a:p>
        </p:txBody>
      </p:sp>
      <p:sp>
        <p:nvSpPr>
          <p:cNvPr id="6" name="Content Placeholder 5"/>
          <p:cNvSpPr>
            <a:spLocks noGrp="1"/>
          </p:cNvSpPr>
          <p:nvPr>
            <p:ph sz="half" idx="2"/>
          </p:nvPr>
        </p:nvSpPr>
        <p:spPr/>
        <p:txBody>
          <a:bodyPr>
            <a:normAutofit/>
          </a:bodyPr>
          <a:lstStyle/>
          <a:p>
            <a:r>
              <a:rPr lang="en-US" dirty="0" smtClean="0">
                <a:sym typeface="Wingdings" panose="05000000000000000000" pitchFamily="2" charset="2"/>
              </a:rPr>
              <a:t></a:t>
            </a:r>
          </a:p>
          <a:p>
            <a:r>
              <a:rPr lang="en-US" dirty="0" smtClean="0">
                <a:sym typeface="Wingdings" panose="05000000000000000000" pitchFamily="2" charset="2"/>
              </a:rPr>
              <a:t>Now let’s focus on </a:t>
            </a:r>
            <a:r>
              <a:rPr lang="en-US" dirty="0" smtClean="0">
                <a:sym typeface="Wingdings" panose="05000000000000000000" pitchFamily="2" charset="2"/>
              </a:rPr>
              <a:t>transactions for these Parties and Accounts</a:t>
            </a:r>
            <a:r>
              <a:rPr lang="en-US" dirty="0">
                <a:sym typeface="Wingdings" panose="05000000000000000000" pitchFamily="2" charset="2"/>
              </a:rPr>
              <a:t>… </a:t>
            </a:r>
            <a:r>
              <a:rPr lang="en-US" dirty="0" smtClean="0">
                <a:sym typeface="Wingdings" panose="05000000000000000000" pitchFamily="2" charset="2"/>
              </a:rPr>
              <a:t>let’s say that one of the TMS rules is to flag transactions with Medium </a:t>
            </a:r>
            <a:r>
              <a:rPr lang="en-US" dirty="0">
                <a:sym typeface="Wingdings" panose="05000000000000000000" pitchFamily="2" charset="2"/>
              </a:rPr>
              <a:t>and High risk </a:t>
            </a:r>
            <a:r>
              <a:rPr lang="en-US" dirty="0" smtClean="0">
                <a:sym typeface="Wingdings" panose="05000000000000000000" pitchFamily="2" charset="2"/>
              </a:rPr>
              <a:t>Parties as alerts</a:t>
            </a:r>
            <a:endParaRPr lang="en-US" dirty="0"/>
          </a:p>
        </p:txBody>
      </p:sp>
      <p:sp>
        <p:nvSpPr>
          <p:cNvPr id="8" name="Content Placeholder 7"/>
          <p:cNvSpPr>
            <a:spLocks noGrp="1"/>
          </p:cNvSpPr>
          <p:nvPr>
            <p:ph sz="half" idx="16"/>
          </p:nvPr>
        </p:nvSpPr>
        <p:spPr/>
        <p:txBody>
          <a:bodyPr/>
          <a:lstStyle/>
          <a:p>
            <a:r>
              <a:rPr lang="en-US" dirty="0">
                <a:sym typeface="Wingdings" panose="05000000000000000000" pitchFamily="2" charset="2"/>
              </a:rPr>
              <a:t></a:t>
            </a:r>
          </a:p>
          <a:p>
            <a:r>
              <a:rPr lang="en-US" dirty="0">
                <a:sym typeface="Wingdings" panose="05000000000000000000" pitchFamily="2" charset="2"/>
              </a:rPr>
              <a:t>After Party Resolution, an additional 157 transactions are flagged because the risk levels of the </a:t>
            </a:r>
            <a:r>
              <a:rPr lang="en-US" dirty="0" smtClean="0">
                <a:sym typeface="Wingdings" panose="05000000000000000000" pitchFamily="2" charset="2"/>
              </a:rPr>
              <a:t>Parties have </a:t>
            </a:r>
            <a:r>
              <a:rPr lang="en-US" dirty="0">
                <a:sym typeface="Wingdings" panose="05000000000000000000" pitchFamily="2" charset="2"/>
              </a:rPr>
              <a:t>been adjusted</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11" name="Oval 10"/>
          <p:cNvSpPr/>
          <p:nvPr/>
        </p:nvSpPr>
        <p:spPr>
          <a:xfrm>
            <a:off x="1388533" y="2624667"/>
            <a:ext cx="897466" cy="97052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15" name="Oval 14"/>
          <p:cNvSpPr/>
          <p:nvPr/>
        </p:nvSpPr>
        <p:spPr>
          <a:xfrm>
            <a:off x="1515533" y="5249332"/>
            <a:ext cx="685800" cy="609601"/>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652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Management</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15</a:t>
            </a:fld>
            <a:endParaRPr lang="en-US" dirty="0"/>
          </a:p>
        </p:txBody>
      </p:sp>
      <p:sp>
        <p:nvSpPr>
          <p:cNvPr id="6" name="Content Placeholder 5"/>
          <p:cNvSpPr>
            <a:spLocks noGrp="1"/>
          </p:cNvSpPr>
          <p:nvPr>
            <p:ph sz="half" idx="2"/>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Event Management consolidates the transactions based on Party Resolution and generates more alerts</a:t>
            </a:r>
            <a:endParaRPr lang="en-US" dirty="0"/>
          </a:p>
        </p:txBody>
      </p:sp>
      <p:sp>
        <p:nvSpPr>
          <p:cNvPr id="8" name="Content Placeholder 7"/>
          <p:cNvSpPr>
            <a:spLocks noGrp="1"/>
          </p:cNvSpPr>
          <p:nvPr>
            <p:ph sz="half" idx="16"/>
          </p:nvPr>
        </p:nvSpPr>
        <p:spPr/>
        <p:txBody>
          <a:bodyPr>
            <a:normAutofit fontScale="92500" lnSpcReduction="10000"/>
          </a:bodyPr>
          <a:lstStyle/>
          <a:p>
            <a:r>
              <a:rPr lang="en-US" dirty="0" smtClean="0">
                <a:sym typeface="Wingdings" panose="05000000000000000000" pitchFamily="2" charset="2"/>
              </a:rPr>
              <a:t></a:t>
            </a:r>
          </a:p>
          <a:p>
            <a:r>
              <a:rPr lang="en-US" dirty="0" smtClean="0">
                <a:sym typeface="Wingdings" panose="05000000000000000000" pitchFamily="2" charset="2"/>
              </a:rPr>
              <a:t>We’ve seen about 1% decrease in the number of non-alerts (or “false negatives”), and about a 9% increase in the number of alerts; this makes you more compliant because you’re catching things that “slip through the cracks”</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5309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Analysis</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In the process of improving compliance like we just saw, we increased the investigative burden. So, how do we deal with that? This is where Pattern Analysis comes in.</a:t>
            </a:r>
            <a:endParaRPr lang="en-US" dirty="0"/>
          </a:p>
        </p:txBody>
      </p:sp>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8" name="Content Placeholder 7"/>
          <p:cNvSpPr>
            <a:spLocks noGrp="1"/>
          </p:cNvSpPr>
          <p:nvPr>
            <p:ph sz="half" idx="16"/>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Let’s look at 2 sets of transactions, sorted by Date and Party as shown</a:t>
            </a:r>
            <a:endParaRPr lang="en-US" dirty="0"/>
          </a:p>
        </p:txBody>
      </p:sp>
      <p:sp>
        <p:nvSpPr>
          <p:cNvPr id="11" name="Oval 10"/>
          <p:cNvSpPr/>
          <p:nvPr/>
        </p:nvSpPr>
        <p:spPr>
          <a:xfrm>
            <a:off x="595312" y="5230018"/>
            <a:ext cx="725487" cy="100280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8463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Analysis</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lstStyle/>
          <a:p>
            <a:r>
              <a:rPr lang="en-US" dirty="0" smtClean="0">
                <a:sym typeface="Wingdings" panose="05000000000000000000" pitchFamily="2" charset="2"/>
              </a:rPr>
              <a:t> </a:t>
            </a:r>
            <a:r>
              <a:rPr lang="en-US" i="1" dirty="0" smtClean="0">
                <a:sym typeface="Wingdings" panose="05000000000000000000" pitchFamily="2" charset="2"/>
              </a:rPr>
              <a:t>(Click twice)</a:t>
            </a:r>
            <a:endParaRPr lang="en-US" dirty="0" smtClean="0">
              <a:sym typeface="Wingdings" panose="05000000000000000000" pitchFamily="2" charset="2"/>
            </a:endParaRPr>
          </a:p>
          <a:p>
            <a:r>
              <a:rPr lang="en-US" dirty="0" smtClean="0">
                <a:sym typeface="Wingdings" panose="05000000000000000000" pitchFamily="2" charset="2"/>
              </a:rPr>
              <a:t>Our solution is able to “stitch” together transactions based on common originating and beneficiary accounts, creating a set of related transactions</a:t>
            </a:r>
          </a:p>
          <a:p>
            <a:endParaRPr lang="en-US" dirty="0"/>
          </a:p>
        </p:txBody>
      </p:sp>
      <p:pic>
        <p:nvPicPr>
          <p:cNvPr id="11" name="Content Placeholder 10"/>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8" name="Content Placeholder 7"/>
          <p:cNvSpPr>
            <a:spLocks noGrp="1"/>
          </p:cNvSpPr>
          <p:nvPr>
            <p:ph sz="half" idx="16"/>
          </p:nvPr>
        </p:nvSpPr>
        <p:spPr/>
        <p:txBody>
          <a:bodyPr>
            <a:normAutofit fontScale="92500" lnSpcReduction="10000"/>
          </a:bodyPr>
          <a:lstStyle/>
          <a:p>
            <a:r>
              <a:rPr lang="en-US" dirty="0" smtClean="0">
                <a:sym typeface="Wingdings" panose="05000000000000000000" pitchFamily="2" charset="2"/>
              </a:rPr>
              <a:t></a:t>
            </a:r>
          </a:p>
          <a:p>
            <a:r>
              <a:rPr lang="en-US" dirty="0" smtClean="0">
                <a:sym typeface="Wingdings" panose="05000000000000000000" pitchFamily="2" charset="2"/>
              </a:rPr>
              <a:t>It is able to recognize that an educational institution that is on a known list of accredited institutions is the ultimate beneficiary, i.e., this is likely a college tuition payment and, therefore, benign</a:t>
            </a:r>
            <a:endParaRPr lang="en-US" dirty="0"/>
          </a:p>
        </p:txBody>
      </p:sp>
      <p:sp>
        <p:nvSpPr>
          <p:cNvPr id="10" name="Oval 9"/>
          <p:cNvSpPr/>
          <p:nvPr/>
        </p:nvSpPr>
        <p:spPr>
          <a:xfrm>
            <a:off x="1196445" y="2599267"/>
            <a:ext cx="1563688" cy="70273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2929466" y="5588001"/>
            <a:ext cx="491067" cy="2794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4390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Analysis</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18</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normAutofit fontScale="77500" lnSpcReduction="20000"/>
          </a:bodyPr>
          <a:lstStyle/>
          <a:p>
            <a:r>
              <a:rPr lang="en-US" dirty="0" smtClean="0">
                <a:sym typeface="Wingdings" panose="05000000000000000000" pitchFamily="2" charset="2"/>
              </a:rPr>
              <a:t></a:t>
            </a:r>
          </a:p>
          <a:p>
            <a:r>
              <a:rPr lang="en-US" dirty="0" smtClean="0">
                <a:sym typeface="Wingdings" panose="05000000000000000000" pitchFamily="2" charset="2"/>
              </a:rPr>
              <a:t>The system assigns a low risk score to these transactions based on an algorithm, suggests or performs an “auto-close” of the case if configured to do so, and saves the pattern for future recognition and use</a:t>
            </a:r>
          </a:p>
          <a:p>
            <a:r>
              <a:rPr lang="en-US" dirty="0" smtClean="0">
                <a:sym typeface="Wingdings" panose="05000000000000000000" pitchFamily="2" charset="2"/>
              </a:rPr>
              <a:t>The algorithm is typically bank-specific, and we will build one for you based on your requirements</a:t>
            </a:r>
            <a:endParaRPr lang="en-US" dirty="0"/>
          </a:p>
        </p:txBody>
      </p:sp>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8" name="Content Placeholder 7"/>
          <p:cNvSpPr>
            <a:spLocks noGrp="1"/>
          </p:cNvSpPr>
          <p:nvPr>
            <p:ph sz="half" idx="16"/>
          </p:nvPr>
        </p:nvSpPr>
        <p:spPr/>
        <p:txBody>
          <a:bodyPr>
            <a:normAutofit fontScale="92500" lnSpcReduction="10000"/>
          </a:bodyPr>
          <a:lstStyle/>
          <a:p>
            <a:r>
              <a:rPr lang="en-US" dirty="0" smtClean="0">
                <a:sym typeface="Wingdings" panose="05000000000000000000" pitchFamily="2" charset="2"/>
              </a:rPr>
              <a:t></a:t>
            </a:r>
          </a:p>
          <a:p>
            <a:r>
              <a:rPr lang="en-US" dirty="0" smtClean="0">
                <a:sym typeface="Wingdings" panose="05000000000000000000" pitchFamily="2" charset="2"/>
              </a:rPr>
              <a:t>Now, let’s look at the second set of transactions… we recognize our bad actors, and the total amount from these transactions exceeds the $10,000 rule (from the SEC), suggesting possible malicious intent</a:t>
            </a:r>
            <a:endParaRPr lang="en-US" dirty="0"/>
          </a:p>
        </p:txBody>
      </p:sp>
      <p:sp>
        <p:nvSpPr>
          <p:cNvPr id="11" name="Oval 10"/>
          <p:cNvSpPr/>
          <p:nvPr/>
        </p:nvSpPr>
        <p:spPr>
          <a:xfrm>
            <a:off x="3496733" y="2599267"/>
            <a:ext cx="664104" cy="70273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595313" y="5630333"/>
            <a:ext cx="3565524" cy="70273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7214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Analysis</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These transactions, therefore, get a high risk score based on multiple criteria, in this case, Parties on the watch list, and total transaction amount over the limit</a:t>
            </a:r>
            <a:endParaRPr lang="en-US" dirty="0"/>
          </a:p>
        </p:txBody>
      </p:sp>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8" name="Content Placeholder 7"/>
          <p:cNvSpPr>
            <a:spLocks noGrp="1"/>
          </p:cNvSpPr>
          <p:nvPr>
            <p:ph sz="half" idx="16"/>
          </p:nvPr>
        </p:nvSpPr>
        <p:spPr/>
        <p:txBody>
          <a:bodyPr/>
          <a:lstStyle/>
          <a:p>
            <a:r>
              <a:rPr lang="en-US" dirty="0" smtClean="0">
                <a:sym typeface="Wingdings" panose="05000000000000000000" pitchFamily="2" charset="2"/>
              </a:rPr>
              <a:t></a:t>
            </a:r>
          </a:p>
          <a:p>
            <a:r>
              <a:rPr lang="en-US" dirty="0" smtClean="0">
                <a:sym typeface="Wingdings" panose="05000000000000000000" pitchFamily="2" charset="2"/>
              </a:rPr>
              <a:t>In this manner, we’ve typically seen a 24% drop in the number of alerts, thereby reducing investigative burden and, therefore, cost</a:t>
            </a:r>
            <a:endParaRPr lang="en-US" dirty="0"/>
          </a:p>
        </p:txBody>
      </p:sp>
      <p:sp>
        <p:nvSpPr>
          <p:cNvPr id="11" name="Oval 10"/>
          <p:cNvSpPr/>
          <p:nvPr/>
        </p:nvSpPr>
        <p:spPr>
          <a:xfrm>
            <a:off x="3496733" y="2988733"/>
            <a:ext cx="664104" cy="70273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2599267" y="4792132"/>
            <a:ext cx="1561570" cy="431801"/>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7724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5" name="Content Placeholder 4"/>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15" name="Content Placeholder 14"/>
          <p:cNvSpPr>
            <a:spLocks noGrp="1"/>
          </p:cNvSpPr>
          <p:nvPr>
            <p:ph sz="half" idx="2"/>
          </p:nvPr>
        </p:nvSpPr>
        <p:spPr/>
        <p:txBody>
          <a:bodyPr>
            <a:normAutofit/>
          </a:bodyPr>
          <a:lstStyle/>
          <a:p>
            <a:pPr marL="457200" indent="-457200">
              <a:buFont typeface="Webdings" panose="05030102010509060703" pitchFamily="18" charset="2"/>
              <a:buChar char="þ"/>
            </a:pPr>
            <a:r>
              <a:rPr lang="en-US" dirty="0" smtClean="0">
                <a:sym typeface="Webdings" panose="05030102010509060703" pitchFamily="18" charset="2"/>
                <a:hlinkClick r:id="rId3"/>
              </a:rPr>
              <a:t>http://banking.rcgenable.com</a:t>
            </a:r>
            <a:endParaRPr lang="en-US" dirty="0">
              <a:sym typeface="Webdings" panose="05030102010509060703" pitchFamily="18" charset="2"/>
            </a:endParaRPr>
          </a:p>
          <a:p>
            <a:r>
              <a:rPr lang="en-US" sz="2600" i="1" dirty="0" smtClean="0">
                <a:sym typeface="Webdings" panose="05030102010509060703" pitchFamily="18" charset="2"/>
              </a:rPr>
              <a:t>(Use Google </a:t>
            </a:r>
            <a:r>
              <a:rPr lang="en-US" sz="2600" i="1" dirty="0" smtClean="0">
                <a:sym typeface="Webdings" panose="05030102010509060703" pitchFamily="18" charset="2"/>
              </a:rPr>
              <a:t>Chrome </a:t>
            </a:r>
            <a:r>
              <a:rPr lang="en-US" sz="2600" i="1" dirty="0" smtClean="0">
                <a:sym typeface="Webdings" panose="05030102010509060703" pitchFamily="18" charset="2"/>
              </a:rPr>
              <a:t>to go to the URL above)</a:t>
            </a:r>
          </a:p>
          <a:p>
            <a:r>
              <a:rPr lang="en-US" sz="2600" dirty="0" smtClean="0"/>
              <a:t>Use the key terms “improving compliance” and “reducing cost”, and highlight the industry statistics</a:t>
            </a:r>
            <a:endParaRPr lang="en-US" sz="2600" dirty="0" smtClean="0"/>
          </a:p>
        </p:txBody>
      </p:sp>
      <p:pic>
        <p:nvPicPr>
          <p:cNvPr id="7" name="Content Placeholder 6"/>
          <p:cNvPicPr>
            <a:picLocks noGrp="1" noChangeAspect="1"/>
          </p:cNvPicPr>
          <p:nvPr>
            <p:ph sz="half" idx="15"/>
          </p:nvPr>
        </p:nvPicPr>
        <p:blipFill>
          <a:blip r:embed="rId4"/>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17" name="Content Placeholder 16"/>
          <p:cNvSpPr>
            <a:spLocks noGrp="1"/>
          </p:cNvSpPr>
          <p:nvPr>
            <p:ph sz="half" idx="16"/>
          </p:nvPr>
        </p:nvSpPr>
        <p:spPr/>
        <p:txBody>
          <a:bodyPr>
            <a:normAutofit fontScale="85000" lnSpcReduction="20000"/>
          </a:bodyPr>
          <a:lstStyle/>
          <a:p>
            <a:r>
              <a:rPr lang="en-US" dirty="0" smtClean="0">
                <a:sym typeface="Wingdings" panose="05000000000000000000" pitchFamily="2" charset="2"/>
              </a:rPr>
              <a:t> </a:t>
            </a:r>
            <a:endParaRPr lang="en-US" dirty="0" smtClean="0">
              <a:sym typeface="Wingdings" panose="05000000000000000000" pitchFamily="2" charset="2"/>
            </a:endParaRPr>
          </a:p>
          <a:p>
            <a:r>
              <a:rPr lang="en-US" dirty="0" smtClean="0"/>
              <a:t>We’ll </a:t>
            </a:r>
            <a:r>
              <a:rPr lang="en-US" dirty="0" smtClean="0"/>
              <a:t>talk about the Use Case in detail first, followed by the key concepts of our </a:t>
            </a:r>
            <a:r>
              <a:rPr lang="en-US" dirty="0" err="1" smtClean="0"/>
              <a:t>RCG|</a:t>
            </a:r>
            <a:r>
              <a:rPr lang="en-US" dirty="0" err="1" smtClean="0">
                <a:solidFill>
                  <a:srgbClr val="FF0000"/>
                </a:solidFill>
              </a:rPr>
              <a:t>enable</a:t>
            </a:r>
            <a:r>
              <a:rPr lang="en-US" dirty="0" smtClean="0"/>
              <a:t>™ Banking solution (Party Resolution, Event Management and Pattern Analysis)</a:t>
            </a:r>
          </a:p>
          <a:p>
            <a:r>
              <a:rPr lang="en-US" dirty="0" smtClean="0"/>
              <a:t>We’ll wrap it up with a discussion on Solution ROI and the underlying architecture and Technology</a:t>
            </a:r>
            <a:endParaRPr lang="en-US" dirty="0"/>
          </a:p>
        </p:txBody>
      </p:sp>
      <p:sp>
        <p:nvSpPr>
          <p:cNvPr id="8" name="Oval 7"/>
          <p:cNvSpPr/>
          <p:nvPr/>
        </p:nvSpPr>
        <p:spPr>
          <a:xfrm>
            <a:off x="503555" y="4326466"/>
            <a:ext cx="3749040" cy="3302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ounded Rectangular Callout 8"/>
          <p:cNvSpPr/>
          <p:nvPr/>
        </p:nvSpPr>
        <p:spPr>
          <a:xfrm>
            <a:off x="503555" y="5230018"/>
            <a:ext cx="3749040" cy="363173"/>
          </a:xfrm>
          <a:prstGeom prst="wedgeRoundRectCallout">
            <a:avLst>
              <a:gd name="adj1" fmla="val -2314"/>
              <a:gd name="adj2" fmla="val -208259"/>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FFFF00"/>
                </a:solidFill>
              </a:rPr>
              <a:t>Call the audience’s attention to this area</a:t>
            </a:r>
            <a:endParaRPr lang="en-US" sz="1600" b="1" dirty="0">
              <a:solidFill>
                <a:srgbClr val="FFFF00"/>
              </a:solidFill>
            </a:endParaRPr>
          </a:p>
        </p:txBody>
      </p:sp>
    </p:spTree>
    <p:extLst>
      <p:ext uri="{BB962C8B-B14F-4D97-AF65-F5344CB8AC3E}">
        <p14:creationId xmlns:p14="http://schemas.microsoft.com/office/powerpoint/2010/main" val="2468502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Analysis</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normAutofit fontScale="92500"/>
          </a:bodyPr>
          <a:lstStyle/>
          <a:p>
            <a:r>
              <a:rPr lang="en-US" dirty="0" smtClean="0">
                <a:sym typeface="Wingdings" panose="05000000000000000000" pitchFamily="2" charset="2"/>
              </a:rPr>
              <a:t></a:t>
            </a:r>
          </a:p>
          <a:p>
            <a:r>
              <a:rPr lang="en-US" dirty="0" smtClean="0"/>
              <a:t>Finally, these cases have resulted in the creation of 2 additional SARs, for the two Parties involved in the suspicious transactions; this makes you more compliant</a:t>
            </a:r>
            <a:endParaRPr lang="en-US" dirty="0"/>
          </a:p>
        </p:txBody>
      </p:sp>
      <p:sp>
        <p:nvSpPr>
          <p:cNvPr id="8" name="Content Placeholder 7"/>
          <p:cNvSpPr>
            <a:spLocks noGrp="1"/>
          </p:cNvSpPr>
          <p:nvPr>
            <p:ph sz="half" idx="16"/>
          </p:nvPr>
        </p:nvSpPr>
        <p:spPr/>
        <p:txBody>
          <a:bodyPr/>
          <a:lstStyle/>
          <a:p>
            <a:r>
              <a:rPr lang="en-US" dirty="0" smtClean="0"/>
              <a:t>That wraps up the overview of the </a:t>
            </a:r>
            <a:r>
              <a:rPr lang="en-US" dirty="0" err="1" smtClean="0"/>
              <a:t>RCG|</a:t>
            </a:r>
            <a:r>
              <a:rPr lang="en-US" dirty="0" err="1" smtClean="0">
                <a:solidFill>
                  <a:srgbClr val="FF0000"/>
                </a:solidFill>
              </a:rPr>
              <a:t>enable</a:t>
            </a:r>
            <a:r>
              <a:rPr lang="en-US" dirty="0" smtClean="0"/>
              <a:t>™ Banking solution; now let’s talk about Solution ROI</a:t>
            </a:r>
            <a:endParaRPr lang="en-US" dirty="0"/>
          </a:p>
        </p:txBody>
      </p:sp>
      <p:sp>
        <p:nvSpPr>
          <p:cNvPr id="10" name="Oval 9"/>
          <p:cNvSpPr/>
          <p:nvPr/>
        </p:nvSpPr>
        <p:spPr>
          <a:xfrm>
            <a:off x="3369733" y="2413001"/>
            <a:ext cx="791104" cy="2794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4251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ROI</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normAutofit fontScale="92500" lnSpcReduction="20000"/>
          </a:bodyPr>
          <a:lstStyle/>
          <a:p>
            <a:r>
              <a:rPr lang="en-US" dirty="0" smtClean="0">
                <a:sym typeface="Wingdings" panose="05000000000000000000" pitchFamily="2" charset="2"/>
              </a:rPr>
              <a:t></a:t>
            </a:r>
          </a:p>
          <a:p>
            <a:r>
              <a:rPr lang="en-US" dirty="0" smtClean="0">
                <a:sym typeface="Wingdings" panose="05000000000000000000" pitchFamily="2" charset="2"/>
              </a:rPr>
              <a:t>We’ve modeled a simple calculator that’ll help us estimate ballpark savings based on some high-level inputs</a:t>
            </a:r>
          </a:p>
          <a:p>
            <a:r>
              <a:rPr lang="en-US" i="1" dirty="0" smtClean="0">
                <a:sym typeface="Wingdings" panose="05000000000000000000" pitchFamily="2" charset="2"/>
              </a:rPr>
              <a:t>(Engage the prospect in conversation here, and lead to how the solution can help pay for itself)</a:t>
            </a:r>
            <a:endParaRPr lang="en-US" i="1" dirty="0"/>
          </a:p>
        </p:txBody>
      </p:sp>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
        <p:nvSpPr>
          <p:cNvPr id="8" name="Content Placeholder 7"/>
          <p:cNvSpPr>
            <a:spLocks noGrp="1"/>
          </p:cNvSpPr>
          <p:nvPr>
            <p:ph sz="half" idx="16"/>
          </p:nvPr>
        </p:nvSpPr>
        <p:spPr/>
        <p:txBody>
          <a:bodyPr>
            <a:normAutofit fontScale="85000" lnSpcReduction="20000"/>
          </a:bodyPr>
          <a:lstStyle/>
          <a:p>
            <a:r>
              <a:rPr lang="en-US" dirty="0" smtClean="0">
                <a:sym typeface="Wingdings" panose="05000000000000000000" pitchFamily="2" charset="2"/>
              </a:rPr>
              <a:t></a:t>
            </a:r>
          </a:p>
          <a:p>
            <a:r>
              <a:rPr lang="en-US" dirty="0" smtClean="0">
                <a:sym typeface="Wingdings" panose="05000000000000000000" pitchFamily="2" charset="2"/>
              </a:rPr>
              <a:t>And finally, here’s the overall architecture of the solution</a:t>
            </a:r>
          </a:p>
          <a:p>
            <a:r>
              <a:rPr lang="en-US" i="1" dirty="0" smtClean="0">
                <a:sym typeface="Wingdings" panose="05000000000000000000" pitchFamily="2" charset="2"/>
              </a:rPr>
              <a:t>(Hand it off to the Solution Architect present, or encourage the prospect to schedule the next meeting where the Solution Architect will be present to take a deeper dive)</a:t>
            </a:r>
            <a:endParaRPr lang="en-US" i="1" dirty="0"/>
          </a:p>
        </p:txBody>
      </p:sp>
    </p:spTree>
    <p:extLst>
      <p:ext uri="{BB962C8B-B14F-4D97-AF65-F5344CB8AC3E}">
        <p14:creationId xmlns:p14="http://schemas.microsoft.com/office/powerpoint/2010/main" val="1002510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Our Promise</a:t>
            </a:r>
            <a:endParaRPr lang="en-US" b="1" dirty="0"/>
          </a:p>
        </p:txBody>
      </p:sp>
      <p:sp>
        <p:nvSpPr>
          <p:cNvPr id="6" name="Footer Placeholder 5"/>
          <p:cNvSpPr>
            <a:spLocks noGrp="1"/>
          </p:cNvSpPr>
          <p:nvPr>
            <p:ph type="ftr" sz="quarter" idx="11"/>
          </p:nvPr>
        </p:nvSpPr>
        <p:spPr>
          <a:prstGeom prst="rect">
            <a:avLst/>
          </a:prstGeom>
        </p:spPr>
        <p:txBody>
          <a:bodyPr/>
          <a:lstStyle/>
          <a:p>
            <a:r>
              <a:rPr lang="en-US" smtClean="0"/>
              <a:t>© 2017 RCG. All Rights Reserved. Proprietary and Confidential.</a:t>
            </a:r>
            <a:endParaRPr lang="en-US" dirty="0"/>
          </a:p>
        </p:txBody>
      </p:sp>
      <p:sp>
        <p:nvSpPr>
          <p:cNvPr id="7" name="Slide Number Placeholder 6"/>
          <p:cNvSpPr>
            <a:spLocks noGrp="1"/>
          </p:cNvSpPr>
          <p:nvPr>
            <p:ph type="sldNum" sz="quarter" idx="12"/>
          </p:nvPr>
        </p:nvSpPr>
        <p:spPr>
          <a:prstGeom prst="rect">
            <a:avLst/>
          </a:prstGeom>
        </p:spPr>
        <p:txBody>
          <a:bodyPr/>
          <a:lstStyle/>
          <a:p>
            <a:fld id="{4FAB73BC-B049-4115-A692-8D63A059BFB8}" type="slidenum">
              <a:rPr lang="en-US" smtClean="0"/>
              <a:t>22</a:t>
            </a:fld>
            <a:endParaRPr lang="en-US" dirty="0"/>
          </a:p>
        </p:txBody>
      </p:sp>
      <p:sp>
        <p:nvSpPr>
          <p:cNvPr id="5" name="Content Placeholder 4"/>
          <p:cNvSpPr>
            <a:spLocks noGrp="1"/>
          </p:cNvSpPr>
          <p:nvPr>
            <p:ph type="body" sz="quarter" idx="13"/>
          </p:nvPr>
        </p:nvSpPr>
        <p:spPr>
          <a:xfrm>
            <a:off x="3976383" y="1621331"/>
            <a:ext cx="7601256" cy="4790581"/>
          </a:xfrm>
        </p:spPr>
        <p:txBody>
          <a:bodyPr>
            <a:normAutofit/>
          </a:bodyPr>
          <a:lstStyle/>
          <a:p>
            <a:pPr algn="r"/>
            <a:r>
              <a:rPr lang="en-US" sz="3200" dirty="0">
                <a:solidFill>
                  <a:schemeClr val="accent5"/>
                </a:solidFill>
              </a:rPr>
              <a:t>Our</a:t>
            </a:r>
            <a:r>
              <a:rPr lang="en-US" sz="3200" dirty="0">
                <a:solidFill>
                  <a:schemeClr val="accent2"/>
                </a:solidFill>
              </a:rPr>
              <a:t> </a:t>
            </a:r>
            <a:r>
              <a:rPr lang="en-US" sz="3200" dirty="0">
                <a:solidFill>
                  <a:schemeClr val="tx2"/>
                </a:solidFill>
              </a:rPr>
              <a:t>reputation</a:t>
            </a:r>
            <a:r>
              <a:rPr lang="en-US" sz="3200" dirty="0">
                <a:solidFill>
                  <a:srgbClr val="00B0F0"/>
                </a:solidFill>
              </a:rPr>
              <a:t> </a:t>
            </a:r>
            <a:r>
              <a:rPr lang="en-US" sz="3200" dirty="0">
                <a:solidFill>
                  <a:schemeClr val="accent5"/>
                </a:solidFill>
              </a:rPr>
              <a:t>is built upon the premise that we are a company that </a:t>
            </a:r>
            <a:r>
              <a:rPr lang="en-US" sz="3200" dirty="0">
                <a:solidFill>
                  <a:schemeClr val="tx2"/>
                </a:solidFill>
              </a:rPr>
              <a:t>listens</a:t>
            </a:r>
            <a:r>
              <a:rPr lang="en-US" sz="3200" dirty="0">
                <a:solidFill>
                  <a:srgbClr val="0070C0"/>
                </a:solidFill>
              </a:rPr>
              <a:t> </a:t>
            </a:r>
          </a:p>
          <a:p>
            <a:pPr algn="r"/>
            <a:r>
              <a:rPr lang="en-US" sz="3200" dirty="0">
                <a:solidFill>
                  <a:schemeClr val="accent5"/>
                </a:solidFill>
              </a:rPr>
              <a:t>We bring a </a:t>
            </a:r>
            <a:r>
              <a:rPr lang="en-US" sz="3200" dirty="0">
                <a:solidFill>
                  <a:schemeClr val="tx2"/>
                </a:solidFill>
              </a:rPr>
              <a:t>creative view </a:t>
            </a:r>
            <a:r>
              <a:rPr lang="en-US" sz="3200" dirty="0">
                <a:solidFill>
                  <a:schemeClr val="accent5"/>
                </a:solidFill>
              </a:rPr>
              <a:t>to </a:t>
            </a:r>
            <a:r>
              <a:rPr lang="en-US" sz="3200" dirty="0" smtClean="0">
                <a:solidFill>
                  <a:schemeClr val="accent5"/>
                </a:solidFill>
              </a:rPr>
              <a:t/>
            </a:r>
            <a:br>
              <a:rPr lang="en-US" sz="3200" dirty="0" smtClean="0">
                <a:solidFill>
                  <a:schemeClr val="accent5"/>
                </a:solidFill>
              </a:rPr>
            </a:br>
            <a:r>
              <a:rPr lang="en-US" sz="3200" dirty="0" smtClean="0">
                <a:solidFill>
                  <a:schemeClr val="accent5"/>
                </a:solidFill>
              </a:rPr>
              <a:t>your business </a:t>
            </a:r>
            <a:r>
              <a:rPr lang="en-US" sz="3200" dirty="0">
                <a:solidFill>
                  <a:schemeClr val="accent5"/>
                </a:solidFill>
              </a:rPr>
              <a:t>initiative </a:t>
            </a:r>
          </a:p>
          <a:p>
            <a:pPr algn="r"/>
            <a:r>
              <a:rPr lang="en-US" sz="3200" dirty="0">
                <a:solidFill>
                  <a:schemeClr val="accent5"/>
                </a:solidFill>
              </a:rPr>
              <a:t>We are </a:t>
            </a:r>
            <a:r>
              <a:rPr lang="en-US" sz="3200" dirty="0">
                <a:solidFill>
                  <a:schemeClr val="tx2"/>
                </a:solidFill>
              </a:rPr>
              <a:t>collaborative</a:t>
            </a:r>
            <a:r>
              <a:rPr lang="en-US" sz="3200" dirty="0">
                <a:solidFill>
                  <a:srgbClr val="00B0F0"/>
                </a:solidFill>
              </a:rPr>
              <a:t> </a:t>
            </a:r>
            <a:r>
              <a:rPr lang="en-US" sz="3200" dirty="0">
                <a:solidFill>
                  <a:schemeClr val="accent5"/>
                </a:solidFill>
              </a:rPr>
              <a:t>and</a:t>
            </a:r>
            <a:r>
              <a:rPr lang="en-US" sz="3200" dirty="0">
                <a:solidFill>
                  <a:schemeClr val="accent2"/>
                </a:solidFill>
              </a:rPr>
              <a:t> </a:t>
            </a:r>
            <a:r>
              <a:rPr lang="en-US" sz="3200" dirty="0">
                <a:solidFill>
                  <a:schemeClr val="tx2"/>
                </a:solidFill>
              </a:rPr>
              <a:t>accountable</a:t>
            </a:r>
            <a:r>
              <a:rPr lang="en-US" sz="3200" dirty="0">
                <a:solidFill>
                  <a:srgbClr val="00B0F0"/>
                </a:solidFill>
              </a:rPr>
              <a:t> </a:t>
            </a:r>
            <a:r>
              <a:rPr lang="en-US" sz="3200" dirty="0">
                <a:solidFill>
                  <a:schemeClr val="accent5"/>
                </a:solidFill>
              </a:rPr>
              <a:t>as we jointly create your solution </a:t>
            </a:r>
          </a:p>
          <a:p>
            <a:pPr algn="r"/>
            <a:r>
              <a:rPr lang="en-US" sz="3200" dirty="0">
                <a:solidFill>
                  <a:schemeClr val="accent5"/>
                </a:solidFill>
              </a:rPr>
              <a:t>We</a:t>
            </a:r>
            <a:r>
              <a:rPr lang="en-US" sz="3200" dirty="0">
                <a:solidFill>
                  <a:schemeClr val="accent2"/>
                </a:solidFill>
              </a:rPr>
              <a:t> </a:t>
            </a:r>
            <a:r>
              <a:rPr lang="en-US" sz="3200" dirty="0">
                <a:solidFill>
                  <a:schemeClr val="tx2"/>
                </a:solidFill>
              </a:rPr>
              <a:t>continuously innovate </a:t>
            </a:r>
            <a:r>
              <a:rPr lang="en-US" sz="3200" dirty="0">
                <a:solidFill>
                  <a:schemeClr val="accent5"/>
                </a:solidFill>
              </a:rPr>
              <a:t>from concept to result and help you </a:t>
            </a:r>
            <a:r>
              <a:rPr lang="en-US" sz="3200" dirty="0" smtClean="0">
                <a:solidFill>
                  <a:schemeClr val="accent5"/>
                </a:solidFill>
              </a:rPr>
              <a:t>affect </a:t>
            </a:r>
            <a:r>
              <a:rPr lang="en-US" sz="3200" dirty="0" smtClean="0">
                <a:solidFill>
                  <a:schemeClr val="tx2"/>
                </a:solidFill>
              </a:rPr>
              <a:t>business </a:t>
            </a:r>
            <a:r>
              <a:rPr lang="en-US" sz="3200" dirty="0">
                <a:solidFill>
                  <a:schemeClr val="tx2"/>
                </a:solidFill>
              </a:rPr>
              <a:t>change </a:t>
            </a:r>
          </a:p>
          <a:p>
            <a:pPr algn="r"/>
            <a:r>
              <a:rPr lang="en-US" sz="3200" dirty="0">
                <a:solidFill>
                  <a:schemeClr val="accent5"/>
                </a:solidFill>
              </a:rPr>
              <a:t>There will be </a:t>
            </a:r>
            <a:r>
              <a:rPr lang="en-US" sz="3200" dirty="0">
                <a:solidFill>
                  <a:schemeClr val="tx2"/>
                </a:solidFill>
              </a:rPr>
              <a:t>no surprises.</a:t>
            </a:r>
          </a:p>
          <a:p>
            <a:endParaRPr lang="en-US" sz="3200" dirty="0"/>
          </a:p>
        </p:txBody>
      </p:sp>
      <p:sp>
        <p:nvSpPr>
          <p:cNvPr id="2" name="TextBox 1"/>
          <p:cNvSpPr txBox="1"/>
          <p:nvPr/>
        </p:nvSpPr>
        <p:spPr>
          <a:xfrm>
            <a:off x="604274" y="5654147"/>
            <a:ext cx="4833374" cy="769441"/>
          </a:xfrm>
          <a:prstGeom prst="rect">
            <a:avLst/>
          </a:prstGeom>
          <a:noFill/>
        </p:spPr>
        <p:txBody>
          <a:bodyPr wrap="none" rtlCol="0">
            <a:spAutoFit/>
          </a:bodyPr>
          <a:lstStyle/>
          <a:p>
            <a:r>
              <a:rPr lang="en-US" sz="4400" i="1" dirty="0" smtClean="0">
                <a:solidFill>
                  <a:schemeClr val="tx2"/>
                </a:solidFill>
                <a:latin typeface="+mj-lt"/>
              </a:rPr>
              <a:t>Ideas. Realized.</a:t>
            </a:r>
            <a:r>
              <a:rPr lang="en-US" sz="3600" i="1" dirty="0" smtClean="0">
                <a:solidFill>
                  <a:schemeClr val="tx2"/>
                </a:solidFill>
                <a:latin typeface="+mj-lt"/>
              </a:rPr>
              <a:t>®</a:t>
            </a:r>
            <a:endParaRPr lang="en-US" sz="3600" i="1" dirty="0">
              <a:solidFill>
                <a:schemeClr val="tx2"/>
              </a:solidFill>
              <a:latin typeface="+mj-lt"/>
            </a:endParaRPr>
          </a:p>
        </p:txBody>
      </p:sp>
    </p:spTree>
    <p:extLst>
      <p:ext uri="{BB962C8B-B14F-4D97-AF65-F5344CB8AC3E}">
        <p14:creationId xmlns:p14="http://schemas.microsoft.com/office/powerpoint/2010/main" val="218705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9" name="Content Placeholder 8"/>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
        <p:nvSpPr>
          <p:cNvPr id="6" name="Content Placeholder 5"/>
          <p:cNvSpPr>
            <a:spLocks noGrp="1"/>
          </p:cNvSpPr>
          <p:nvPr>
            <p:ph sz="half" idx="2"/>
          </p:nvPr>
        </p:nvSpPr>
        <p:spPr/>
        <p:txBody>
          <a:bodyPr/>
          <a:lstStyle/>
          <a:p>
            <a:r>
              <a:rPr lang="en-US" dirty="0" smtClean="0">
                <a:sym typeface="Wingdings" panose="05000000000000000000" pitchFamily="2" charset="2"/>
              </a:rPr>
              <a:t> Your Operational Systems…</a:t>
            </a:r>
            <a:endParaRPr lang="en-US" dirty="0"/>
          </a:p>
        </p:txBody>
      </p:sp>
      <p:sp>
        <p:nvSpPr>
          <p:cNvPr id="8" name="Content Placeholder 7"/>
          <p:cNvSpPr>
            <a:spLocks noGrp="1"/>
          </p:cNvSpPr>
          <p:nvPr>
            <p:ph sz="half" idx="16"/>
          </p:nvPr>
        </p:nvSpPr>
        <p:spPr/>
        <p:txBody>
          <a:bodyPr/>
          <a:lstStyle/>
          <a:p>
            <a:r>
              <a:rPr lang="en-US" dirty="0" smtClean="0">
                <a:sym typeface="Wingdings" panose="05000000000000000000" pitchFamily="2" charset="2"/>
              </a:rPr>
              <a:t> … provide Core Data that </a:t>
            </a:r>
            <a:r>
              <a:rPr lang="en-US" dirty="0"/>
              <a:t>are subject to scrutiny – to both prevent and investigate financial </a:t>
            </a:r>
            <a:r>
              <a:rPr lang="en-US" dirty="0" smtClean="0"/>
              <a:t>crime</a:t>
            </a:r>
            <a:endParaRPr lang="en-US" dirty="0"/>
          </a:p>
        </p:txBody>
      </p:sp>
      <p:pic>
        <p:nvPicPr>
          <p:cNvPr id="10" name="Content Placeholder 8"/>
          <p:cNvPicPr>
            <a:picLocks noGrp="1" noChangeAspect="1"/>
          </p:cNvPicPr>
          <p:nvPr>
            <p:ph sz="half" idx="15"/>
          </p:nvPr>
        </p:nvPicPr>
        <p:blipFill>
          <a:blip r:embed="rId3"/>
          <a:stretch>
            <a:fillRect/>
          </a:stretch>
        </p:blipFill>
        <p:spPr>
          <a:xfrm>
            <a:off x="595313" y="4227215"/>
            <a:ext cx="3565525" cy="2005607"/>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2082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a:t>
            </a:fld>
            <a:endParaRPr lang="en-US" dirty="0"/>
          </a:p>
        </p:txBody>
      </p:sp>
      <p:sp>
        <p:nvSpPr>
          <p:cNvPr id="8" name="Content Placeholder 7"/>
          <p:cNvSpPr>
            <a:spLocks noGrp="1"/>
          </p:cNvSpPr>
          <p:nvPr>
            <p:ph sz="half" idx="16"/>
          </p:nvPr>
        </p:nvSpPr>
        <p:spPr/>
        <p:txBody>
          <a:bodyPr/>
          <a:lstStyle/>
          <a:p>
            <a:r>
              <a:rPr lang="en-US" dirty="0">
                <a:sym typeface="Wingdings" panose="05000000000000000000" pitchFamily="2" charset="2"/>
              </a:rPr>
              <a:t></a:t>
            </a:r>
          </a:p>
          <a:p>
            <a:r>
              <a:rPr lang="en-US" dirty="0">
                <a:sym typeface="Wingdings" panose="05000000000000000000" pitchFamily="2" charset="2"/>
              </a:rPr>
              <a:t>Alerts generated from monitoring must be investigated…</a:t>
            </a:r>
            <a:endParaRPr lang="en-US" dirty="0"/>
          </a:p>
        </p:txBody>
      </p:sp>
      <p:sp>
        <p:nvSpPr>
          <p:cNvPr id="7" name="Content Placeholder 6"/>
          <p:cNvSpPr>
            <a:spLocks noGrp="1"/>
          </p:cNvSpPr>
          <p:nvPr>
            <p:ph sz="half" idx="2"/>
          </p:nvPr>
        </p:nvSpPr>
        <p:spPr/>
        <p:txBody>
          <a:bodyPr/>
          <a:lstStyle/>
          <a:p>
            <a:r>
              <a:rPr lang="en-US" dirty="0">
                <a:sym typeface="Wingdings" panose="05000000000000000000" pitchFamily="2" charset="2"/>
              </a:rPr>
              <a:t></a:t>
            </a:r>
          </a:p>
          <a:p>
            <a:r>
              <a:rPr lang="en-US" dirty="0">
                <a:sym typeface="Wingdings" panose="05000000000000000000" pitchFamily="2" charset="2"/>
              </a:rPr>
              <a:t>Transactions, specifically, must be monitored </a:t>
            </a:r>
            <a:r>
              <a:rPr lang="en-US" dirty="0" smtClean="0">
                <a:sym typeface="Wingdings" panose="05000000000000000000" pitchFamily="2" charset="2"/>
              </a:rPr>
              <a:t>constantly</a:t>
            </a:r>
            <a:endParaRPr lang="en-US" dirty="0"/>
          </a:p>
        </p:txBody>
      </p:sp>
      <p:pic>
        <p:nvPicPr>
          <p:cNvPr id="12" name="Content Placeholder 9"/>
          <p:cNvPicPr>
            <a:picLocks noGrp="1" noChangeAspect="1"/>
          </p:cNvPicPr>
          <p:nvPr>
            <p:ph sz="half" idx="1"/>
          </p:nvPr>
        </p:nvPicPr>
        <p:blipFill>
          <a:blip r:embed="rId2"/>
          <a:stretch>
            <a:fillRect/>
          </a:stretch>
        </p:blipFill>
        <p:spPr>
          <a:xfrm>
            <a:off x="595313" y="1589584"/>
            <a:ext cx="3565525" cy="2005607"/>
          </a:xfrm>
          <a:effectLst>
            <a:outerShdw blurRad="50800" dist="38100" dir="2700000" algn="tl" rotWithShape="0">
              <a:prstClr val="black">
                <a:alpha val="40000"/>
              </a:prstClr>
            </a:outerShdw>
          </a:effectLst>
        </p:spPr>
      </p:pic>
      <p:pic>
        <p:nvPicPr>
          <p:cNvPr id="13" name="Content Placeholder 8"/>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0339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5</a:t>
            </a:fld>
            <a:endParaRPr lang="en-US" dirty="0"/>
          </a:p>
        </p:txBody>
      </p:sp>
      <p:sp>
        <p:nvSpPr>
          <p:cNvPr id="6" name="Content Placeholder 5"/>
          <p:cNvSpPr>
            <a:spLocks noGrp="1"/>
          </p:cNvSpPr>
          <p:nvPr>
            <p:ph sz="half" idx="2"/>
          </p:nvPr>
        </p:nvSpPr>
        <p:spPr/>
        <p:txBody>
          <a:bodyPr/>
          <a:lstStyle/>
          <a:p>
            <a:r>
              <a:rPr lang="en-US" dirty="0">
                <a:sym typeface="Wingdings" panose="05000000000000000000" pitchFamily="2" charset="2"/>
              </a:rPr>
              <a:t></a:t>
            </a:r>
          </a:p>
          <a:p>
            <a:r>
              <a:rPr lang="en-US" dirty="0">
                <a:sym typeface="Wingdings" panose="05000000000000000000" pitchFamily="2" charset="2"/>
              </a:rPr>
              <a:t>… for which you probably already have a case management tool </a:t>
            </a:r>
            <a:r>
              <a:rPr lang="en-US" dirty="0" smtClean="0">
                <a:sym typeface="Wingdings" panose="05000000000000000000" pitchFamily="2" charset="2"/>
              </a:rPr>
              <a:t>in-house</a:t>
            </a:r>
            <a:endParaRPr lang="en-US" dirty="0"/>
          </a:p>
        </p:txBody>
      </p:sp>
      <p:sp>
        <p:nvSpPr>
          <p:cNvPr id="8" name="Content Placeholder 7"/>
          <p:cNvSpPr>
            <a:spLocks noGrp="1"/>
          </p:cNvSpPr>
          <p:nvPr>
            <p:ph sz="half" idx="16"/>
          </p:nvPr>
        </p:nvSpPr>
        <p:spPr/>
        <p:txBody>
          <a:bodyPr>
            <a:normAutofit lnSpcReduction="10000"/>
          </a:bodyPr>
          <a:lstStyle/>
          <a:p>
            <a:r>
              <a:rPr lang="en-US" i="1" dirty="0" smtClean="0">
                <a:sym typeface="Wingdings" panose="05000000000000000000" pitchFamily="2" charset="2"/>
              </a:rPr>
              <a:t>(Now is a good time to ask them what TMS and CMT they have)</a:t>
            </a:r>
          </a:p>
          <a:p>
            <a:endParaRPr lang="en-US" i="1" dirty="0" smtClean="0">
              <a:sym typeface="Wingdings" panose="05000000000000000000" pitchFamily="2" charset="2"/>
            </a:endParaRPr>
          </a:p>
          <a:p>
            <a:r>
              <a:rPr lang="en-US" dirty="0" smtClean="0">
                <a:sym typeface="Wingdings" panose="05000000000000000000" pitchFamily="2" charset="2"/>
              </a:rPr>
              <a:t>Let’s </a:t>
            </a:r>
            <a:r>
              <a:rPr lang="en-US" dirty="0">
                <a:sym typeface="Wingdings" panose="05000000000000000000" pitchFamily="2" charset="2"/>
              </a:rPr>
              <a:t>take a closer look at the process with some illustrative numbers</a:t>
            </a:r>
            <a:endParaRPr lang="en-US" dirty="0"/>
          </a:p>
        </p:txBody>
      </p:sp>
      <p:pic>
        <p:nvPicPr>
          <p:cNvPr id="11" name="Content Placeholder 9"/>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667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6</a:t>
            </a:fld>
            <a:endParaRPr lang="en-US" dirty="0"/>
          </a:p>
        </p:txBody>
      </p:sp>
      <p:sp>
        <p:nvSpPr>
          <p:cNvPr id="8" name="Content Placeholder 7"/>
          <p:cNvSpPr>
            <a:spLocks noGrp="1"/>
          </p:cNvSpPr>
          <p:nvPr>
            <p:ph sz="half" idx="16"/>
          </p:nvPr>
        </p:nvSpPr>
        <p:spPr/>
        <p:txBody>
          <a:bodyPr/>
          <a:lstStyle/>
          <a:p>
            <a:r>
              <a:rPr lang="en-US" dirty="0">
                <a:sym typeface="Wingdings" panose="05000000000000000000" pitchFamily="2" charset="2"/>
              </a:rPr>
              <a:t></a:t>
            </a:r>
          </a:p>
          <a:p>
            <a:r>
              <a:rPr lang="en-US" dirty="0">
                <a:sym typeface="Wingdings" panose="05000000000000000000" pitchFamily="2" charset="2"/>
              </a:rPr>
              <a:t>… that are held by 10,000 parties (who can be individuals or businesses</a:t>
            </a:r>
            <a:r>
              <a:rPr lang="en-US" dirty="0" smtClean="0">
                <a:sym typeface="Wingdings" panose="05000000000000000000" pitchFamily="2" charset="2"/>
              </a:rPr>
              <a:t>)…</a:t>
            </a:r>
            <a:endParaRPr lang="en-US" dirty="0"/>
          </a:p>
        </p:txBody>
      </p:sp>
      <p:sp>
        <p:nvSpPr>
          <p:cNvPr id="10" name="Content Placeholder 9"/>
          <p:cNvSpPr>
            <a:spLocks noGrp="1"/>
          </p:cNvSpPr>
          <p:nvPr>
            <p:ph sz="half" idx="2"/>
          </p:nvPr>
        </p:nvSpPr>
        <p:spPr/>
        <p:txBody>
          <a:bodyPr/>
          <a:lstStyle/>
          <a:p>
            <a:r>
              <a:rPr lang="en-US" dirty="0">
                <a:sym typeface="Wingdings" panose="05000000000000000000" pitchFamily="2" charset="2"/>
              </a:rPr>
              <a:t></a:t>
            </a:r>
          </a:p>
          <a:p>
            <a:r>
              <a:rPr lang="en-US" dirty="0">
                <a:sym typeface="Wingdings" panose="05000000000000000000" pitchFamily="2" charset="2"/>
              </a:rPr>
              <a:t>Let’s say you have 12,000 accounts across your various lines of business (personal and commercial included</a:t>
            </a:r>
            <a:r>
              <a:rPr lang="en-US" dirty="0" smtClean="0">
                <a:sym typeface="Wingdings" panose="05000000000000000000" pitchFamily="2" charset="2"/>
              </a:rPr>
              <a:t>)…</a:t>
            </a:r>
            <a:endParaRPr lang="en-US" dirty="0"/>
          </a:p>
        </p:txBody>
      </p:sp>
      <p:pic>
        <p:nvPicPr>
          <p:cNvPr id="12" name="Content Placeholder 4"/>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3" name="Content Placeholder 8"/>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0227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7</a:t>
            </a:fld>
            <a:endParaRPr lang="en-US" dirty="0"/>
          </a:p>
        </p:txBody>
      </p:sp>
      <p:sp>
        <p:nvSpPr>
          <p:cNvPr id="6" name="Content Placeholder 5"/>
          <p:cNvSpPr>
            <a:spLocks noGrp="1"/>
          </p:cNvSpPr>
          <p:nvPr>
            <p:ph sz="half" idx="2"/>
          </p:nvPr>
        </p:nvSpPr>
        <p:spPr/>
        <p:txBody>
          <a:bodyPr/>
          <a:lstStyle/>
          <a:p>
            <a:r>
              <a:rPr lang="en-US" dirty="0">
                <a:sym typeface="Wingdings" panose="05000000000000000000" pitchFamily="2" charset="2"/>
              </a:rPr>
              <a:t></a:t>
            </a:r>
          </a:p>
          <a:p>
            <a:r>
              <a:rPr lang="en-US" dirty="0">
                <a:sym typeface="Wingdings" panose="05000000000000000000" pitchFamily="2" charset="2"/>
              </a:rPr>
              <a:t>… which generate a million transactions during the course of a </a:t>
            </a:r>
            <a:r>
              <a:rPr lang="en-US" dirty="0" smtClean="0">
                <a:sym typeface="Wingdings" panose="05000000000000000000" pitchFamily="2" charset="2"/>
              </a:rPr>
              <a:t>month (or </a:t>
            </a:r>
            <a:r>
              <a:rPr lang="en-US" dirty="0">
                <a:sym typeface="Wingdings" panose="05000000000000000000" pitchFamily="2" charset="2"/>
              </a:rPr>
              <a:t>any other time period for that matter</a:t>
            </a:r>
            <a:r>
              <a:rPr lang="en-US" dirty="0" smtClean="0">
                <a:sym typeface="Wingdings" panose="05000000000000000000" pitchFamily="2" charset="2"/>
              </a:rPr>
              <a:t>)</a:t>
            </a:r>
            <a:endParaRPr lang="en-US" dirty="0"/>
          </a:p>
        </p:txBody>
      </p:sp>
      <p:sp>
        <p:nvSpPr>
          <p:cNvPr id="8" name="Content Placeholder 7"/>
          <p:cNvSpPr>
            <a:spLocks noGrp="1"/>
          </p:cNvSpPr>
          <p:nvPr>
            <p:ph sz="half" idx="16"/>
          </p:nvPr>
        </p:nvSpPr>
        <p:spPr/>
        <p:txBody>
          <a:bodyPr/>
          <a:lstStyle/>
          <a:p>
            <a:r>
              <a:rPr lang="en-US" dirty="0">
                <a:sym typeface="Wingdings" panose="05000000000000000000" pitchFamily="2" charset="2"/>
              </a:rPr>
              <a:t></a:t>
            </a:r>
          </a:p>
          <a:p>
            <a:r>
              <a:rPr lang="en-US" dirty="0">
                <a:sym typeface="Wingdings" panose="05000000000000000000" pitchFamily="2" charset="2"/>
              </a:rPr>
              <a:t>Let’s assume that 90% of these transactions (or 900,000) are determined to be non-alerts, or negatives, by the TMS</a:t>
            </a:r>
            <a:r>
              <a:rPr lang="en-US" dirty="0" smtClean="0">
                <a:sym typeface="Wingdings" panose="05000000000000000000" pitchFamily="2" charset="2"/>
              </a:rPr>
              <a:t>…</a:t>
            </a:r>
            <a:endParaRPr lang="en-US" dirty="0"/>
          </a:p>
        </p:txBody>
      </p:sp>
      <p:pic>
        <p:nvPicPr>
          <p:cNvPr id="11" name="Content Placeholder 9"/>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2" name="Content Placeholder 8"/>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3962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8</a:t>
            </a:fld>
            <a:endParaRPr lang="en-US" dirty="0"/>
          </a:p>
        </p:txBody>
      </p:sp>
      <p:sp>
        <p:nvSpPr>
          <p:cNvPr id="6" name="Content Placeholder 5"/>
          <p:cNvSpPr>
            <a:spLocks noGrp="1"/>
          </p:cNvSpPr>
          <p:nvPr>
            <p:ph sz="half" idx="2"/>
          </p:nvPr>
        </p:nvSpPr>
        <p:spPr/>
        <p:txBody>
          <a:bodyPr/>
          <a:lstStyle/>
          <a:p>
            <a:r>
              <a:rPr lang="en-US" dirty="0">
                <a:sym typeface="Wingdings" panose="05000000000000000000" pitchFamily="2" charset="2"/>
              </a:rPr>
              <a:t></a:t>
            </a:r>
          </a:p>
          <a:p>
            <a:r>
              <a:rPr lang="en-US" dirty="0">
                <a:sym typeface="Wingdings" panose="05000000000000000000" pitchFamily="2" charset="2"/>
              </a:rPr>
              <a:t>… which leaves 100,000 transactions as alerts, or </a:t>
            </a:r>
            <a:r>
              <a:rPr lang="en-US" dirty="0" smtClean="0">
                <a:sym typeface="Wingdings" panose="05000000000000000000" pitchFamily="2" charset="2"/>
              </a:rPr>
              <a:t>positives</a:t>
            </a:r>
            <a:endParaRPr lang="en-US" dirty="0"/>
          </a:p>
        </p:txBody>
      </p:sp>
      <p:sp>
        <p:nvSpPr>
          <p:cNvPr id="8" name="Content Placeholder 7"/>
          <p:cNvSpPr>
            <a:spLocks noGrp="1"/>
          </p:cNvSpPr>
          <p:nvPr>
            <p:ph sz="half" idx="16"/>
          </p:nvPr>
        </p:nvSpPr>
        <p:spPr/>
        <p:txBody>
          <a:bodyPr>
            <a:normAutofit fontScale="92500" lnSpcReduction="10000"/>
          </a:bodyPr>
          <a:lstStyle/>
          <a:p>
            <a:r>
              <a:rPr lang="en-US" dirty="0">
                <a:sym typeface="Wingdings" panose="05000000000000000000" pitchFamily="2" charset="2"/>
              </a:rPr>
              <a:t></a:t>
            </a:r>
          </a:p>
          <a:p>
            <a:r>
              <a:rPr lang="en-US" dirty="0">
                <a:sym typeface="Wingdings" panose="05000000000000000000" pitchFamily="2" charset="2"/>
              </a:rPr>
              <a:t>… which could lead to potentially 100,000 cases to investigate, out of which 10 SARs (or CTRs) are </a:t>
            </a:r>
            <a:r>
              <a:rPr lang="en-US" dirty="0" smtClean="0">
                <a:sym typeface="Wingdings" panose="05000000000000000000" pitchFamily="2" charset="2"/>
              </a:rPr>
              <a:t>generated; in our example, we’re assuming that each alert results in a case, but we will return to this later in the demo</a:t>
            </a:r>
            <a:endParaRPr lang="en-US" dirty="0"/>
          </a:p>
        </p:txBody>
      </p:sp>
      <p:pic>
        <p:nvPicPr>
          <p:cNvPr id="11" name="Content Placeholder 9"/>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2" name="Content Placeholder 12"/>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8806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Footer Placeholder 2"/>
          <p:cNvSpPr>
            <a:spLocks noGrp="1"/>
          </p:cNvSpPr>
          <p:nvPr>
            <p:ph type="ftr" sz="quarter" idx="11"/>
          </p:nvPr>
        </p:nvSpPr>
        <p:spPr/>
        <p:txBody>
          <a:bodyPr/>
          <a:lstStyle/>
          <a:p>
            <a:r>
              <a:rPr lang="en-US" smtClean="0"/>
              <a:t>© 2017 RCG. All Rights Reserved. Proprietary and Confidential.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9</a:t>
            </a:fld>
            <a:endParaRPr lang="en-US" dirty="0"/>
          </a:p>
        </p:txBody>
      </p:sp>
      <p:sp>
        <p:nvSpPr>
          <p:cNvPr id="6" name="Content Placeholder 5"/>
          <p:cNvSpPr>
            <a:spLocks noGrp="1"/>
          </p:cNvSpPr>
          <p:nvPr>
            <p:ph sz="half" idx="2"/>
          </p:nvPr>
        </p:nvSpPr>
        <p:spPr/>
        <p:txBody>
          <a:bodyPr>
            <a:normAutofit lnSpcReduction="10000"/>
          </a:bodyPr>
          <a:lstStyle/>
          <a:p>
            <a:r>
              <a:rPr lang="en-US" dirty="0">
                <a:sym typeface="Wingdings" panose="05000000000000000000" pitchFamily="2" charset="2"/>
              </a:rPr>
              <a:t></a:t>
            </a:r>
          </a:p>
          <a:p>
            <a:r>
              <a:rPr lang="en-US" dirty="0">
                <a:sym typeface="Wingdings" panose="05000000000000000000" pitchFamily="2" charset="2"/>
              </a:rPr>
              <a:t>Here are 3 questions to ask:</a:t>
            </a:r>
          </a:p>
          <a:p>
            <a:pPr marL="514350" indent="-514350">
              <a:buFont typeface="+mj-lt"/>
              <a:buAutoNum type="arabicPeriod"/>
            </a:pPr>
            <a:r>
              <a:rPr lang="en-US" dirty="0">
                <a:sym typeface="Wingdings" panose="05000000000000000000" pitchFamily="2" charset="2"/>
              </a:rPr>
              <a:t>Are all of these </a:t>
            </a:r>
            <a:r>
              <a:rPr lang="en-US" i="1" dirty="0">
                <a:sym typeface="Wingdings" panose="05000000000000000000" pitchFamily="2" charset="2"/>
              </a:rPr>
              <a:t>truly</a:t>
            </a:r>
            <a:r>
              <a:rPr lang="en-US" dirty="0">
                <a:sym typeface="Wingdings" panose="05000000000000000000" pitchFamily="2" charset="2"/>
              </a:rPr>
              <a:t> </a:t>
            </a:r>
            <a:r>
              <a:rPr lang="en-US" dirty="0" smtClean="0">
                <a:sym typeface="Wingdings" panose="05000000000000000000" pitchFamily="2" charset="2"/>
              </a:rPr>
              <a:t>in compliance? </a:t>
            </a:r>
            <a:r>
              <a:rPr lang="en-US" dirty="0">
                <a:sym typeface="Wingdings" panose="05000000000000000000" pitchFamily="2" charset="2"/>
              </a:rPr>
              <a:t>How many are false negatives? What is </a:t>
            </a:r>
            <a:r>
              <a:rPr lang="en-US" dirty="0" smtClean="0">
                <a:sym typeface="Wingdings" panose="05000000000000000000" pitchFamily="2" charset="2"/>
              </a:rPr>
              <a:t>your compliance </a:t>
            </a:r>
            <a:r>
              <a:rPr lang="en-US" dirty="0">
                <a:sym typeface="Wingdings" panose="05000000000000000000" pitchFamily="2" charset="2"/>
              </a:rPr>
              <a:t>risk exposure</a:t>
            </a:r>
            <a:r>
              <a:rPr lang="en-US" dirty="0" smtClean="0">
                <a:sym typeface="Wingdings" panose="05000000000000000000" pitchFamily="2" charset="2"/>
              </a:rPr>
              <a:t>?</a:t>
            </a:r>
            <a:endParaRPr lang="en-US" dirty="0"/>
          </a:p>
        </p:txBody>
      </p:sp>
      <p:sp>
        <p:nvSpPr>
          <p:cNvPr id="8" name="Content Placeholder 7"/>
          <p:cNvSpPr>
            <a:spLocks noGrp="1"/>
          </p:cNvSpPr>
          <p:nvPr>
            <p:ph sz="half" idx="16"/>
          </p:nvPr>
        </p:nvSpPr>
        <p:spPr/>
        <p:txBody>
          <a:bodyPr>
            <a:normAutofit/>
          </a:bodyPr>
          <a:lstStyle/>
          <a:p>
            <a:r>
              <a:rPr lang="en-US" dirty="0">
                <a:sym typeface="Wingdings" panose="05000000000000000000" pitchFamily="2" charset="2"/>
              </a:rPr>
              <a:t></a:t>
            </a:r>
          </a:p>
          <a:p>
            <a:pPr marL="514350" indent="-514350">
              <a:buFont typeface="+mj-lt"/>
              <a:buAutoNum type="arabicPeriod" startAt="2"/>
            </a:pPr>
            <a:r>
              <a:rPr lang="en-US" dirty="0" smtClean="0"/>
              <a:t>Do </a:t>
            </a:r>
            <a:r>
              <a:rPr lang="en-US" i="1" dirty="0" smtClean="0"/>
              <a:t>all</a:t>
            </a:r>
            <a:r>
              <a:rPr lang="en-US" dirty="0" smtClean="0"/>
              <a:t> these alerts need investigating? </a:t>
            </a:r>
            <a:r>
              <a:rPr lang="en-US" dirty="0"/>
              <a:t>How many are false positives? What is the investigative expense of </a:t>
            </a:r>
            <a:r>
              <a:rPr lang="en-US" dirty="0" smtClean="0"/>
              <a:t>these?</a:t>
            </a:r>
            <a:endParaRPr lang="en-US" dirty="0"/>
          </a:p>
        </p:txBody>
      </p:sp>
      <p:pic>
        <p:nvPicPr>
          <p:cNvPr id="7" name="Content Placeholder 6"/>
          <p:cNvPicPr>
            <a:picLocks noGrp="1" noChangeAspect="1"/>
          </p:cNvPicPr>
          <p:nvPr>
            <p:ph sz="half" idx="1"/>
          </p:nvPr>
        </p:nvPicPr>
        <p:blipFill>
          <a:blip r:embed="rId2"/>
          <a:stretch>
            <a:fillRect/>
          </a:stretch>
        </p:blipFill>
        <p:spPr>
          <a:xfrm>
            <a:off x="595313" y="1589584"/>
            <a:ext cx="3565525" cy="2005607"/>
          </a:xfrm>
          <a:prstGeom prst="rect">
            <a:avLst/>
          </a:prstGeom>
          <a:effectLst>
            <a:outerShdw blurRad="50800" dist="38100" dir="2700000" algn="tl" rotWithShape="0">
              <a:prstClr val="black">
                <a:alpha val="40000"/>
              </a:prstClr>
            </a:outerShdw>
          </a:effectLst>
        </p:spPr>
      </p:pic>
      <p:pic>
        <p:nvPicPr>
          <p:cNvPr id="10" name="Content Placeholder 9"/>
          <p:cNvPicPr>
            <a:picLocks noGrp="1" noChangeAspect="1"/>
          </p:cNvPicPr>
          <p:nvPr>
            <p:ph sz="half" idx="15"/>
          </p:nvPr>
        </p:nvPicPr>
        <p:blipFill>
          <a:blip r:embed="rId3"/>
          <a:stretch>
            <a:fillRect/>
          </a:stretch>
        </p:blipFill>
        <p:spPr>
          <a:xfrm>
            <a:off x="595313" y="4227215"/>
            <a:ext cx="3565525" cy="2005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8568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7 RCG">
  <a:themeElements>
    <a:clrScheme name="RCG 2017">
      <a:dk1>
        <a:sysClr val="windowText" lastClr="000000"/>
      </a:dk1>
      <a:lt1>
        <a:sysClr val="window" lastClr="FFFFFF"/>
      </a:lt1>
      <a:dk2>
        <a:srgbClr val="003364"/>
      </a:dk2>
      <a:lt2>
        <a:srgbClr val="EEECE1"/>
      </a:lt2>
      <a:accent1>
        <a:srgbClr val="2D70A3"/>
      </a:accent1>
      <a:accent2>
        <a:srgbClr val="C0504D"/>
      </a:accent2>
      <a:accent3>
        <a:srgbClr val="479B5F"/>
      </a:accent3>
      <a:accent4>
        <a:srgbClr val="8064A2"/>
      </a:accent4>
      <a:accent5>
        <a:srgbClr val="4BACC6"/>
      </a:accent5>
      <a:accent6>
        <a:srgbClr val="F79646"/>
      </a:accent6>
      <a:hlink>
        <a:srgbClr val="0000FF"/>
      </a:hlink>
      <a:folHlink>
        <a:srgbClr val="800080"/>
      </a:folHlink>
    </a:clrScheme>
    <a:fontScheme name="RCG 2017">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7 RCG" id="{E7FAEE20-8FB7-4FE1-AB90-DC7C29DC5CBF}" vid="{B212BFED-F4E6-47FF-98D5-7E81BDBCD9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 RCG</Template>
  <TotalTime>3699</TotalTime>
  <Words>1446</Words>
  <Application>Microsoft Office PowerPoint</Application>
  <PresentationFormat>Widescreen</PresentationFormat>
  <Paragraphs>158</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Century Gothic</vt:lpstr>
      <vt:lpstr>Webdings</vt:lpstr>
      <vt:lpstr>Wingdings</vt:lpstr>
      <vt:lpstr>Wingdings 3</vt:lpstr>
      <vt:lpstr>2017 RCG</vt:lpstr>
      <vt:lpstr>RCG|enable™ Banking</vt:lpstr>
      <vt:lpstr>Introduction</vt:lpstr>
      <vt:lpstr>Use Case</vt:lpstr>
      <vt:lpstr>Use Case</vt:lpstr>
      <vt:lpstr>Use Case</vt:lpstr>
      <vt:lpstr>Use Case</vt:lpstr>
      <vt:lpstr>Use Case</vt:lpstr>
      <vt:lpstr>Use Case</vt:lpstr>
      <vt:lpstr>Use Case</vt:lpstr>
      <vt:lpstr>Use Case</vt:lpstr>
      <vt:lpstr>Party Resolution</vt:lpstr>
      <vt:lpstr>Party Resolution</vt:lpstr>
      <vt:lpstr>Party Resolution</vt:lpstr>
      <vt:lpstr>Event Management</vt:lpstr>
      <vt:lpstr>Event Management</vt:lpstr>
      <vt:lpstr>Pattern Analysis</vt:lpstr>
      <vt:lpstr>Pattern Analysis</vt:lpstr>
      <vt:lpstr>Pattern Analysis</vt:lpstr>
      <vt:lpstr>Pattern Analysis</vt:lpstr>
      <vt:lpstr>Pattern Analysis</vt:lpstr>
      <vt:lpstr>Solution ROI</vt:lpstr>
      <vt:lpstr>Our Promise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Rachelle McLure</dc:creator>
  <cp:lastModifiedBy>Debashis Rana</cp:lastModifiedBy>
  <cp:revision>130</cp:revision>
  <cp:lastPrinted>2016-12-29T19:25:20Z</cp:lastPrinted>
  <dcterms:created xsi:type="dcterms:W3CDTF">2016-12-28T15:44:21Z</dcterms:created>
  <dcterms:modified xsi:type="dcterms:W3CDTF">2017-04-05T03:51:19Z</dcterms:modified>
</cp:coreProperties>
</file>